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4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42"/>
  </p:notesMasterIdLst>
  <p:handoutMasterIdLst>
    <p:handoutMasterId r:id="rId43"/>
  </p:handoutMasterIdLst>
  <p:sldIdLst>
    <p:sldId id="269" r:id="rId3"/>
    <p:sldId id="3622" r:id="rId4"/>
    <p:sldId id="3597" r:id="rId5"/>
    <p:sldId id="3601" r:id="rId6"/>
    <p:sldId id="3599" r:id="rId7"/>
    <p:sldId id="3600" r:id="rId8"/>
    <p:sldId id="3602" r:id="rId9"/>
    <p:sldId id="3609" r:id="rId10"/>
    <p:sldId id="3614" r:id="rId11"/>
    <p:sldId id="3616" r:id="rId12"/>
    <p:sldId id="3615" r:id="rId13"/>
    <p:sldId id="3617" r:id="rId14"/>
    <p:sldId id="3618" r:id="rId15"/>
    <p:sldId id="3619" r:id="rId16"/>
    <p:sldId id="3620" r:id="rId17"/>
    <p:sldId id="3621" r:id="rId18"/>
    <p:sldId id="3610" r:id="rId19"/>
    <p:sldId id="3603" r:id="rId20"/>
    <p:sldId id="3607" r:id="rId21"/>
    <p:sldId id="3608" r:id="rId22"/>
    <p:sldId id="3604" r:id="rId23"/>
    <p:sldId id="3606" r:id="rId24"/>
    <p:sldId id="3605" r:id="rId25"/>
    <p:sldId id="3612" r:id="rId26"/>
    <p:sldId id="3613" r:id="rId27"/>
    <p:sldId id="3623" r:id="rId28"/>
    <p:sldId id="3611" r:id="rId29"/>
    <p:sldId id="3624" r:id="rId30"/>
    <p:sldId id="3630" r:id="rId31"/>
    <p:sldId id="3627" r:id="rId32"/>
    <p:sldId id="3631" r:id="rId33"/>
    <p:sldId id="3628" r:id="rId34"/>
    <p:sldId id="3629" r:id="rId35"/>
    <p:sldId id="3632" r:id="rId36"/>
    <p:sldId id="3635" r:id="rId37"/>
    <p:sldId id="3636" r:id="rId38"/>
    <p:sldId id="3637" r:id="rId39"/>
    <p:sldId id="272" r:id="rId40"/>
    <p:sldId id="320" r:id="rId4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3">
          <p15:clr>
            <a:srgbClr val="A4A3A4"/>
          </p15:clr>
        </p15:guide>
        <p15:guide id="2" pos="2880">
          <p15:clr>
            <a:srgbClr val="A4A3A4"/>
          </p15:clr>
        </p15:guide>
        <p15:guide id="3" pos="1655">
          <p15:clr>
            <a:srgbClr val="A4A3A4"/>
          </p15:clr>
        </p15:guide>
        <p15:guide id="4" pos="5534">
          <p15:clr>
            <a:srgbClr val="A4A3A4"/>
          </p15:clr>
        </p15:guide>
        <p15:guide id="5" pos="158">
          <p15:clr>
            <a:srgbClr val="A4A3A4"/>
          </p15:clr>
        </p15:guide>
        <p15:guide id="6" pos="5602">
          <p15:clr>
            <a:srgbClr val="A4A3A4"/>
          </p15:clr>
        </p15:guide>
        <p15:guide id="7" orient="horz" pos="799">
          <p15:clr>
            <a:srgbClr val="A4A3A4"/>
          </p15:clr>
        </p15:guide>
        <p15:guide id="8" orient="horz" pos="2931">
          <p15:clr>
            <a:srgbClr val="A4A3A4"/>
          </p15:clr>
        </p15:guide>
        <p15:guide id="9" pos="4014">
          <p15:clr>
            <a:srgbClr val="A4A3A4"/>
          </p15:clr>
        </p15:guide>
        <p15:guide id="10" orient="horz" pos="2319">
          <p15:clr>
            <a:srgbClr val="A4A3A4"/>
          </p15:clr>
        </p15:guide>
        <p15:guide id="11" orient="horz" pos="2024">
          <p15:clr>
            <a:srgbClr val="A4A3A4"/>
          </p15:clr>
        </p15:guide>
        <p15:guide id="12" pos="33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D4F05"/>
    <a:srgbClr val="F8F8F8"/>
    <a:srgbClr val="9966FF"/>
    <a:srgbClr val="FFCCFF"/>
    <a:srgbClr val="CC9900"/>
    <a:srgbClr val="EA5450"/>
    <a:srgbClr val="6DDD2F"/>
    <a:srgbClr val="499E1A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75" autoAdjust="0"/>
    <p:restoredTop sz="94692" autoAdjust="0"/>
  </p:normalViewPr>
  <p:slideViewPr>
    <p:cSldViewPr snapToGrid="0" snapToObjects="1">
      <p:cViewPr varScale="1">
        <p:scale>
          <a:sx n="64" d="100"/>
          <a:sy n="64" d="100"/>
        </p:scale>
        <p:origin x="816" y="66"/>
      </p:cViewPr>
      <p:guideLst>
        <p:guide orient="horz" pos="1593"/>
        <p:guide pos="2880"/>
        <p:guide pos="1655"/>
        <p:guide pos="5534"/>
        <p:guide pos="158"/>
        <p:guide pos="5602"/>
        <p:guide orient="horz" pos="799"/>
        <p:guide orient="horz" pos="2931"/>
        <p:guide pos="4014"/>
        <p:guide orient="horz" pos="2319"/>
        <p:guide orient="horz" pos="2024"/>
        <p:guide pos="33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6614"/>
    </p:cViewPr>
  </p:sorterViewPr>
  <p:notesViewPr>
    <p:cSldViewPr snapToGrid="0" snapToObjects="1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Users\nnakamura\AppData\Local\Microsoft\Windows\Temporary%20Internet%20Files\Content.Outlook\ZLGBF9MX\C&#243;pia%20de%20UFSM%20novo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cardoso\Desktop\Pasta2%20(Salvo%20automaticamente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cardoso\Desktop\Pasta2%20(Salvo%20automaticamente)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\\odin\AECON\Apresenta&#231;&#245;es%20-%20AECON\2016.11.21_Enapid_Anuario\PTN_relat&#243;rio_v1.xlsx" TargetMode="External"/><Relationship Id="rId1" Type="http://schemas.openxmlformats.org/officeDocument/2006/relationships/themeOverride" Target="../theme/themeOverride4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Users\nnakamura\AppData\Local\Microsoft\Windows\Temporary%20Internet%20Files\Content.Outlook\ZLGBF9MX\C&#243;pia%20de%20UFSM%20novo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Users\nnakamura\AppData\Local\Microsoft\Windows\Temporary%20Internet%20Files\Content.Outlook\ZLGBF9MX\C&#243;pia%20de%20UFSM%20novo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0162684711750004E-2"/>
          <c:y val="1.8929117705680901E-2"/>
          <c:w val="0.85138114800708398"/>
          <c:h val="0.90525851460224405"/>
        </c:manualLayout>
      </c:layout>
      <c:scatterChart>
        <c:scatterStyle val="smoothMarker"/>
        <c:varyColors val="0"/>
        <c:ser>
          <c:idx val="0"/>
          <c:order val="0"/>
          <c:spPr>
            <a:ln w="571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'[Cópia de UFSM novo.xlsx]Plan3'!$E$5:$E$13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'[Cópia de UFSM novo.xlsx]Plan3'!$F$5:$F$13</c:f>
              <c:numCache>
                <c:formatCode>General</c:formatCode>
                <c:ptCount val="9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10</c:v>
                </c:pt>
                <c:pt idx="4">
                  <c:v>-25</c:v>
                </c:pt>
                <c:pt idx="5">
                  <c:v>-25</c:v>
                </c:pt>
                <c:pt idx="6">
                  <c:v>50</c:v>
                </c:pt>
                <c:pt idx="7">
                  <c:v>70</c:v>
                </c:pt>
                <c:pt idx="8">
                  <c:v>80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D65-4CB1-8CE8-BFD4A7BC1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9829488"/>
        <c:axId val="2089828944"/>
      </c:scatterChart>
      <c:valAx>
        <c:axId val="2089829488"/>
        <c:scaling>
          <c:orientation val="minMax"/>
          <c:max val="9"/>
          <c:min val="1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2089828944"/>
        <c:crossesAt val="-70"/>
        <c:crossBetween val="midCat"/>
      </c:valAx>
      <c:valAx>
        <c:axId val="2089828944"/>
        <c:scaling>
          <c:orientation val="minMax"/>
          <c:max val="80"/>
          <c:min val="-60"/>
        </c:scaling>
        <c:delete val="1"/>
        <c:axPos val="l"/>
        <c:numFmt formatCode="General" sourceLinked="1"/>
        <c:majorTickMark val="out"/>
        <c:minorTickMark val="none"/>
        <c:tickLblPos val="nextTo"/>
        <c:crossAx val="2089829488"/>
        <c:crossesAt val="1"/>
        <c:crossBetween val="midCat"/>
        <c:majorUnit val="20"/>
      </c:valAx>
    </c:plotArea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'[Relação de equipamentos apoiados SOS_06.06.19_AV08.xlsx]DADOS CONSOLIDADOS'!$I$131</c:f>
              <c:strCache>
                <c:ptCount val="1"/>
                <c:pt idx="0">
                  <c:v>Valor apoiado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D05-4B32-BBD5-F47CAF2323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D05-4B32-BBD5-F47CAF2323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CD05-4B32-BBD5-F47CAF2323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CD05-4B32-BBD5-F47CAF23236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CD05-4B32-BBD5-F47CAF232363}"/>
              </c:ext>
            </c:extLst>
          </c:dPt>
          <c:dLbls>
            <c:dLbl>
              <c:idx val="0"/>
              <c:layout>
                <c:manualLayout>
                  <c:x val="-3.734916964267334E-2"/>
                  <c:y val="0.1142119258093294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05-4B32-BBD5-F47CAF232363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9193DB4-D71C-4110-A9BD-66D4913AAD7E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[NOME DA CATEGORIA]</a:t>
                    </a:fld>
                    <a:r>
                      <a:rPr lang="en-US" baseline="0" dirty="0"/>
                      <a:t>
18%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D05-4B32-BBD5-F47CAF23236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CD05-4B32-BBD5-F47CAF232363}"/>
                </c:ext>
              </c:extLst>
            </c:dLbl>
            <c:dLbl>
              <c:idx val="3"/>
              <c:layout>
                <c:manualLayout>
                  <c:x val="3.734916964267334E-2"/>
                  <c:y val="2.35142200195678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EF71A8C-EDEF-47EB-BE35-B40BE267C922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[NOME DA CATEGORIA]</a:t>
                    </a:fld>
                    <a:r>
                      <a:rPr lang="en-US" baseline="0" dirty="0"/>
                      <a:t>
9%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33194589173839"/>
                      <c:h val="0.146812844530272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D05-4B32-BBD5-F47CAF232363}"/>
                </c:ext>
              </c:extLst>
            </c:dLbl>
            <c:dLbl>
              <c:idx val="4"/>
              <c:layout>
                <c:manualLayout>
                  <c:x val="1.7429612499914225E-2"/>
                  <c:y val="-7.6980188163311164E-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94368999993138"/>
                      <c:h val="0.131007797251878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CD05-4B32-BBD5-F47CAF232363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'[Relação de equipamentos apoiados SOS_06.06.19_AV08.xlsx]DADOS CONSOLIDADOS'!$H$132:$H$136</c:f>
              <c:strCache>
                <c:ptCount val="5"/>
                <c:pt idx="0">
                  <c:v>SUDESTE</c:v>
                </c:pt>
                <c:pt idx="1">
                  <c:v>SUL</c:v>
                </c:pt>
                <c:pt idx="2">
                  <c:v>NORDESTE</c:v>
                </c:pt>
                <c:pt idx="3">
                  <c:v>CENTRO-OESTE</c:v>
                </c:pt>
                <c:pt idx="4">
                  <c:v>NORTE</c:v>
                </c:pt>
              </c:strCache>
            </c:strRef>
          </c:cat>
          <c:val>
            <c:numRef>
              <c:f>'[Relação de equipamentos apoiados SOS_06.06.19_AV08.xlsx]DADOS CONSOLIDADOS'!$I$132:$I$136</c:f>
              <c:numCache>
                <c:formatCode>"R$"#,##0.00_);\("R$"#,##0.00\)</c:formatCode>
                <c:ptCount val="5"/>
                <c:pt idx="0">
                  <c:v>4559762</c:v>
                </c:pt>
                <c:pt idx="1">
                  <c:v>1503117</c:v>
                </c:pt>
                <c:pt idx="2">
                  <c:v>1030451</c:v>
                </c:pt>
                <c:pt idx="3">
                  <c:v>579639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D05-4B32-BBD5-F47CAF23236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Planilha4!$P$3</c:f>
              <c:strCache>
                <c:ptCount val="1"/>
                <c:pt idx="0">
                  <c:v>Qtd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5.5430872464474045E-3"/>
                  <c:y val="-3.65321872832095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B0C-4A44-BE76-405AC9FFF8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Planilha4!$O$4:$O$16</c:f>
              <c:strCache>
                <c:ptCount val="13"/>
                <c:pt idx="0">
                  <c:v>IoT</c:v>
                </c:pt>
                <c:pt idx="1">
                  <c:v>Agritech</c:v>
                </c:pt>
                <c:pt idx="2">
                  <c:v>Healthtech</c:v>
                </c:pt>
                <c:pt idx="3">
                  <c:v>IA</c:v>
                </c:pt>
                <c:pt idx="4">
                  <c:v>Fintech</c:v>
                </c:pt>
                <c:pt idx="5">
                  <c:v>Biotecnologia</c:v>
                </c:pt>
                <c:pt idx="6">
                  <c:v>Energia</c:v>
                </c:pt>
                <c:pt idx="7">
                  <c:v>Manuf. Avanç.</c:v>
                </c:pt>
                <c:pt idx="8">
                  <c:v>Nanotecnologia</c:v>
                </c:pt>
                <c:pt idx="9">
                  <c:v>Educação</c:v>
                </c:pt>
                <c:pt idx="10">
                  <c:v>Realidades</c:v>
                </c:pt>
                <c:pt idx="11">
                  <c:v>Jogos </c:v>
                </c:pt>
                <c:pt idx="12">
                  <c:v>Petróleo</c:v>
                </c:pt>
              </c:strCache>
            </c:strRef>
          </c:cat>
          <c:val>
            <c:numRef>
              <c:f>Planilha4!$P$4:$P$16</c:f>
              <c:numCache>
                <c:formatCode>General</c:formatCode>
                <c:ptCount val="13"/>
                <c:pt idx="0">
                  <c:v>11</c:v>
                </c:pt>
                <c:pt idx="1">
                  <c:v>8</c:v>
                </c:pt>
                <c:pt idx="2">
                  <c:v>6</c:v>
                </c:pt>
                <c:pt idx="3">
                  <c:v>6</c:v>
                </c:pt>
                <c:pt idx="4">
                  <c:v>5</c:v>
                </c:pt>
                <c:pt idx="5">
                  <c:v>4</c:v>
                </c:pt>
                <c:pt idx="6">
                  <c:v>4</c:v>
                </c:pt>
                <c:pt idx="7">
                  <c:v>3</c:v>
                </c:pt>
                <c:pt idx="8">
                  <c:v>3</c:v>
                </c:pt>
                <c:pt idx="9">
                  <c:v>2</c:v>
                </c:pt>
                <c:pt idx="10">
                  <c:v>2</c:v>
                </c:pt>
                <c:pt idx="11">
                  <c:v>1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C-4A44-BE76-405AC9FFF84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319902944"/>
        <c:axId val="319898632"/>
      </c:barChart>
      <c:catAx>
        <c:axId val="3199029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12700" cap="flat" cmpd="sng" algn="ctr">
            <a:solidFill>
              <a:prstClr val="black">
                <a:lumMod val="25000"/>
                <a:lumOff val="75000"/>
              </a:prst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9898632"/>
        <c:crosses val="autoZero"/>
        <c:auto val="1"/>
        <c:lblAlgn val="ctr"/>
        <c:lblOffset val="100"/>
        <c:noMultiLvlLbl val="0"/>
      </c:catAx>
      <c:valAx>
        <c:axId val="319898632"/>
        <c:scaling>
          <c:orientation val="minMax"/>
          <c:max val="11"/>
          <c:min val="0"/>
        </c:scaling>
        <c:delete val="1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9902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182316301924822"/>
          <c:y val="4.1103173905660498E-2"/>
          <c:w val="0.7788163781955576"/>
          <c:h val="0.918968692449355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Planilha5!$U$17</c:f>
              <c:strCache>
                <c:ptCount val="1"/>
                <c:pt idx="0">
                  <c:v>Qtd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7.054681558895888E-3"/>
                  <c:y val="-5.46005240790460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A7-452A-9991-B2834D99E2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Planilha5!$S$18:$T$28</c:f>
              <c:multiLvlStrCache>
                <c:ptCount val="11"/>
                <c:lvl>
                  <c:pt idx="0">
                    <c:v>SP</c:v>
                  </c:pt>
                  <c:pt idx="1">
                    <c:v>MG</c:v>
                  </c:pt>
                  <c:pt idx="2">
                    <c:v>RJ</c:v>
                  </c:pt>
                  <c:pt idx="3">
                    <c:v>ES</c:v>
                  </c:pt>
                  <c:pt idx="4">
                    <c:v>SC</c:v>
                  </c:pt>
                  <c:pt idx="5">
                    <c:v>RS</c:v>
                  </c:pt>
                  <c:pt idx="6">
                    <c:v>PR</c:v>
                  </c:pt>
                  <c:pt idx="7">
                    <c:v>PE</c:v>
                  </c:pt>
                  <c:pt idx="8">
                    <c:v>BA</c:v>
                  </c:pt>
                  <c:pt idx="9">
                    <c:v>DF</c:v>
                  </c:pt>
                  <c:pt idx="10">
                    <c:v>GO</c:v>
                  </c:pt>
                </c:lvl>
                <c:lvl>
                  <c:pt idx="0">
                    <c:v>SE</c:v>
                  </c:pt>
                  <c:pt idx="1">
                    <c:v>SE</c:v>
                  </c:pt>
                  <c:pt idx="2">
                    <c:v>SE</c:v>
                  </c:pt>
                  <c:pt idx="3">
                    <c:v>SE</c:v>
                  </c:pt>
                  <c:pt idx="4">
                    <c:v>S</c:v>
                  </c:pt>
                  <c:pt idx="5">
                    <c:v>S</c:v>
                  </c:pt>
                  <c:pt idx="6">
                    <c:v>S</c:v>
                  </c:pt>
                  <c:pt idx="7">
                    <c:v>NE </c:v>
                  </c:pt>
                  <c:pt idx="8">
                    <c:v>NE </c:v>
                  </c:pt>
                  <c:pt idx="9">
                    <c:v>CO</c:v>
                  </c:pt>
                  <c:pt idx="10">
                    <c:v>CO</c:v>
                  </c:pt>
                </c:lvl>
              </c:multiLvlStrCache>
            </c:multiLvlStrRef>
          </c:cat>
          <c:val>
            <c:numRef>
              <c:f>Planilha5!$U$18:$U$28</c:f>
              <c:numCache>
                <c:formatCode>General</c:formatCode>
                <c:ptCount val="11"/>
                <c:pt idx="0">
                  <c:v>18</c:v>
                </c:pt>
                <c:pt idx="1">
                  <c:v>6</c:v>
                </c:pt>
                <c:pt idx="2">
                  <c:v>5</c:v>
                </c:pt>
                <c:pt idx="3">
                  <c:v>1</c:v>
                </c:pt>
                <c:pt idx="4">
                  <c:v>8</c:v>
                </c:pt>
                <c:pt idx="5">
                  <c:v>7</c:v>
                </c:pt>
                <c:pt idx="6">
                  <c:v>5</c:v>
                </c:pt>
                <c:pt idx="7">
                  <c:v>3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7-452A-9991-B2834D99E23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319904120"/>
        <c:axId val="319899024"/>
      </c:barChart>
      <c:catAx>
        <c:axId val="319904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9899024"/>
        <c:crosses val="autoZero"/>
        <c:auto val="1"/>
        <c:lblAlgn val="ctr"/>
        <c:lblOffset val="100"/>
        <c:noMultiLvlLbl val="0"/>
      </c:catAx>
      <c:valAx>
        <c:axId val="319899024"/>
        <c:scaling>
          <c:orientation val="minMax"/>
          <c:max val="19"/>
          <c:min val="0"/>
        </c:scaling>
        <c:delete val="1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990412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B53-4B09-851A-3C62E1BE4D1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B53-4B09-851A-3C62E1BE4D1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B53-4B09-851A-3C62E1BE4D12}"/>
              </c:ext>
            </c:extLst>
          </c:dPt>
          <c:dLbls>
            <c:dLbl>
              <c:idx val="0"/>
              <c:layout>
                <c:manualLayout>
                  <c:x val="0.12038714303377626"/>
                  <c:y val="6.05417513750697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035035054359194"/>
                      <c:h val="0.1664586121114693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B53-4B09-851A-3C62E1BE4D12}"/>
                </c:ext>
              </c:extLst>
            </c:dLbl>
            <c:dLbl>
              <c:idx val="1"/>
              <c:layout>
                <c:manualLayout>
                  <c:x val="-9.6449894842284944E-2"/>
                  <c:y val="-5.67344565285723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696131623123084"/>
                      <c:h val="0.217314814814814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B53-4B09-851A-3C62E1BE4D12}"/>
                </c:ext>
              </c:extLst>
            </c:dLbl>
            <c:dLbl>
              <c:idx val="2"/>
              <c:layout>
                <c:manualLayout>
                  <c:x val="3.5679353159396791E-2"/>
                  <c:y val="4.0458378611398237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1948072144305768"/>
                      <c:h val="0.1664586121114693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B53-4B09-851A-3C62E1BE4D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Planilha1!$C$21:$E$21</c:f>
              <c:strCache>
                <c:ptCount val="3"/>
                <c:pt idx="0">
                  <c:v>Contratadas</c:v>
                </c:pt>
                <c:pt idx="1">
                  <c:v>Em Contratação</c:v>
                </c:pt>
                <c:pt idx="2">
                  <c:v>Diligência Técnica</c:v>
                </c:pt>
              </c:strCache>
            </c:strRef>
          </c:cat>
          <c:val>
            <c:numRef>
              <c:f>Planilha1!$C$22:$E$22</c:f>
              <c:numCache>
                <c:formatCode>General</c:formatCode>
                <c:ptCount val="3"/>
                <c:pt idx="0">
                  <c:v>4</c:v>
                </c:pt>
                <c:pt idx="1">
                  <c:v>24</c:v>
                </c:pt>
                <c:pt idx="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B53-4B09-851A-3C62E1BE4D1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'Fig1.1'!$V$26</c:f>
              <c:strCache>
                <c:ptCount val="1"/>
                <c:pt idx="0">
                  <c:v>Residente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'Fig1.1'!$A$70:$A$79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'Fig1.1'!$K$70:$K$79</c:f>
              <c:numCache>
                <c:formatCode>General</c:formatCode>
                <c:ptCount val="10"/>
                <c:pt idx="0">
                  <c:v>7194</c:v>
                </c:pt>
                <c:pt idx="1">
                  <c:v>7326</c:v>
                </c:pt>
                <c:pt idx="2">
                  <c:v>7711</c:v>
                </c:pt>
                <c:pt idx="3">
                  <c:v>7709</c:v>
                </c:pt>
                <c:pt idx="4">
                  <c:v>7244</c:v>
                </c:pt>
                <c:pt idx="5">
                  <c:v>7797</c:v>
                </c:pt>
                <c:pt idx="6">
                  <c:v>7808</c:v>
                </c:pt>
                <c:pt idx="7">
                  <c:v>7971</c:v>
                </c:pt>
                <c:pt idx="8">
                  <c:v>7394</c:v>
                </c:pt>
                <c:pt idx="9">
                  <c:v>7344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1D-473F-B343-D8769C70650C}"/>
            </c:ext>
          </c:extLst>
        </c:ser>
        <c:ser>
          <c:idx val="0"/>
          <c:order val="1"/>
          <c:tx>
            <c:strRef>
              <c:f>'Fig1.1'!$U$26</c:f>
              <c:strCache>
                <c:ptCount val="1"/>
                <c:pt idx="0">
                  <c:v>Não Residente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'Fig1.1'!$A$70:$A$79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'Fig1.1'!$L$70:$L$79</c:f>
              <c:numCache>
                <c:formatCode>General</c:formatCode>
                <c:ptCount val="10"/>
                <c:pt idx="0">
                  <c:v>15937</c:v>
                </c:pt>
                <c:pt idx="1">
                  <c:v>17496</c:v>
                </c:pt>
                <c:pt idx="2">
                  <c:v>18905</c:v>
                </c:pt>
                <c:pt idx="3">
                  <c:v>18144</c:v>
                </c:pt>
                <c:pt idx="4">
                  <c:v>20825</c:v>
                </c:pt>
                <c:pt idx="5">
                  <c:v>24055</c:v>
                </c:pt>
                <c:pt idx="6">
                  <c:v>25724</c:v>
                </c:pt>
                <c:pt idx="7">
                  <c:v>26074</c:v>
                </c:pt>
                <c:pt idx="8">
                  <c:v>25787</c:v>
                </c:pt>
                <c:pt idx="9">
                  <c:v>25698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1D-473F-B343-D8769C70650C}"/>
            </c:ext>
          </c:extLst>
        </c:ser>
        <c:ser>
          <c:idx val="2"/>
          <c:order val="2"/>
          <c:tx>
            <c:strRef>
              <c:f>'Fig1.1'!$W$26</c:f>
              <c:strCache>
                <c:ptCount val="1"/>
                <c:pt idx="0">
                  <c:v>Total - PI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pt-B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'Fig1.1'!$A$70:$A$79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'Fig1.1'!$N$70:$N$79</c:f>
              <c:numCache>
                <c:formatCode>General</c:formatCode>
                <c:ptCount val="10"/>
                <c:pt idx="0">
                  <c:v>23152</c:v>
                </c:pt>
                <c:pt idx="1">
                  <c:v>24840</c:v>
                </c:pt>
                <c:pt idx="2">
                  <c:v>26641</c:v>
                </c:pt>
                <c:pt idx="3">
                  <c:v>25885</c:v>
                </c:pt>
                <c:pt idx="4">
                  <c:v>28099</c:v>
                </c:pt>
                <c:pt idx="5">
                  <c:v>31881</c:v>
                </c:pt>
                <c:pt idx="6">
                  <c:v>33569</c:v>
                </c:pt>
                <c:pt idx="7">
                  <c:v>34046</c:v>
                </c:pt>
                <c:pt idx="8">
                  <c:v>33181</c:v>
                </c:pt>
                <c:pt idx="9">
                  <c:v>33042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1D-473F-B343-D8769C7065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7"/>
        <c:overlap val="100"/>
        <c:axId val="129921024"/>
        <c:axId val="129924096"/>
      </c:barChart>
      <c:catAx>
        <c:axId val="129921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29924096"/>
        <c:crosses val="autoZero"/>
        <c:auto val="1"/>
        <c:lblAlgn val="ctr"/>
        <c:lblOffset val="100"/>
        <c:noMultiLvlLbl val="0"/>
      </c:catAx>
      <c:valAx>
        <c:axId val="129924096"/>
        <c:scaling>
          <c:orientation val="minMax"/>
          <c:max val="40000"/>
        </c:scaling>
        <c:delete val="1"/>
        <c:axPos val="l"/>
        <c:numFmt formatCode="General" sourceLinked="1"/>
        <c:majorTickMark val="out"/>
        <c:minorTickMark val="none"/>
        <c:tickLblPos val="nextTo"/>
        <c:crossAx val="129921024"/>
        <c:crosses val="autoZero"/>
        <c:crossBetween val="between"/>
      </c:valAx>
    </c:plotArea>
    <c:legend>
      <c:legendPos val="b"/>
      <c:legendEntry>
        <c:idx val="2"/>
        <c:delete val="1"/>
      </c:legendEntry>
      <c:overlay val="0"/>
      <c:txPr>
        <a:bodyPr/>
        <a:lstStyle/>
        <a:p>
          <a:pPr>
            <a:defRPr sz="160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0162684711750004E-2"/>
          <c:y val="1.8929117705680901E-2"/>
          <c:w val="0.85138114800708398"/>
          <c:h val="0.90525851460224405"/>
        </c:manualLayout>
      </c:layout>
      <c:scatterChart>
        <c:scatterStyle val="smoothMarker"/>
        <c:varyColors val="0"/>
        <c:ser>
          <c:idx val="0"/>
          <c:order val="0"/>
          <c:spPr>
            <a:ln w="571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'[Cópia de UFSM novo.xlsx]Plan3'!$E$5:$E$13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'[Cópia de UFSM novo.xlsx]Plan3'!$F$5:$F$13</c:f>
              <c:numCache>
                <c:formatCode>General</c:formatCode>
                <c:ptCount val="9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10</c:v>
                </c:pt>
                <c:pt idx="4">
                  <c:v>-25</c:v>
                </c:pt>
                <c:pt idx="5">
                  <c:v>-25</c:v>
                </c:pt>
                <c:pt idx="6">
                  <c:v>50</c:v>
                </c:pt>
                <c:pt idx="7">
                  <c:v>70</c:v>
                </c:pt>
                <c:pt idx="8">
                  <c:v>80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D65-4CB1-8CE8-BFD4A7BC1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9829488"/>
        <c:axId val="2089828944"/>
      </c:scatterChart>
      <c:valAx>
        <c:axId val="2089829488"/>
        <c:scaling>
          <c:orientation val="minMax"/>
          <c:max val="9"/>
          <c:min val="1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2089828944"/>
        <c:crossesAt val="-70"/>
        <c:crossBetween val="midCat"/>
      </c:valAx>
      <c:valAx>
        <c:axId val="2089828944"/>
        <c:scaling>
          <c:orientation val="minMax"/>
          <c:max val="80"/>
          <c:min val="-60"/>
        </c:scaling>
        <c:delete val="1"/>
        <c:axPos val="l"/>
        <c:numFmt formatCode="General" sourceLinked="1"/>
        <c:majorTickMark val="out"/>
        <c:minorTickMark val="none"/>
        <c:tickLblPos val="nextTo"/>
        <c:crossAx val="2089829488"/>
        <c:crossesAt val="1"/>
        <c:crossBetween val="midCat"/>
        <c:majorUnit val="20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0162684711750004E-2"/>
          <c:y val="1.8929117705680901E-2"/>
          <c:w val="0.85138114800708398"/>
          <c:h val="0.90525851460224405"/>
        </c:manualLayout>
      </c:layout>
      <c:scatterChart>
        <c:scatterStyle val="smoothMarker"/>
        <c:varyColors val="0"/>
        <c:ser>
          <c:idx val="0"/>
          <c:order val="0"/>
          <c:spPr>
            <a:ln w="571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'[Cópia de UFSM novo.xlsx]Plan3'!$E$5:$E$13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'[Cópia de UFSM novo.xlsx]Plan3'!$F$5:$F$13</c:f>
              <c:numCache>
                <c:formatCode>General</c:formatCode>
                <c:ptCount val="9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10</c:v>
                </c:pt>
                <c:pt idx="4">
                  <c:v>-25</c:v>
                </c:pt>
                <c:pt idx="5">
                  <c:v>-25</c:v>
                </c:pt>
                <c:pt idx="6">
                  <c:v>50</c:v>
                </c:pt>
                <c:pt idx="7">
                  <c:v>70</c:v>
                </c:pt>
                <c:pt idx="8">
                  <c:v>80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D65-4CB1-8CE8-BFD4A7BC1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9829488"/>
        <c:axId val="2089828944"/>
      </c:scatterChart>
      <c:valAx>
        <c:axId val="2089829488"/>
        <c:scaling>
          <c:orientation val="minMax"/>
          <c:max val="9"/>
          <c:min val="1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2089828944"/>
        <c:crossesAt val="-70"/>
        <c:crossBetween val="midCat"/>
      </c:valAx>
      <c:valAx>
        <c:axId val="2089828944"/>
        <c:scaling>
          <c:orientation val="minMax"/>
          <c:max val="80"/>
          <c:min val="-60"/>
        </c:scaling>
        <c:delete val="1"/>
        <c:axPos val="l"/>
        <c:numFmt formatCode="General" sourceLinked="1"/>
        <c:majorTickMark val="out"/>
        <c:minorTickMark val="none"/>
        <c:tickLblPos val="nextTo"/>
        <c:crossAx val="2089829488"/>
        <c:crossesAt val="1"/>
        <c:crossBetween val="midCat"/>
        <c:majorUnit val="20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61D-4BDC-AE40-4BCF166A0F92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61D-4BDC-AE40-4BCF166A0F92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1D-4BDC-AE40-4BCF166A0F92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61D-4BDC-AE40-4BCF166A0F92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1D-4BDC-AE40-4BCF166A0F9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Planilha1!$A$2:$A$19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Planilha1!$B$2:$B$19</c:f>
              <c:numCache>
                <c:formatCode>_(* #,##0.00_);_(* \(#,##0.00\);_(* "-"??_);_(@_)</c:formatCode>
                <c:ptCount val="18"/>
                <c:pt idx="0">
                  <c:v>280.48723086000001</c:v>
                </c:pt>
                <c:pt idx="1">
                  <c:v>0</c:v>
                </c:pt>
                <c:pt idx="2">
                  <c:v>53.672633670000003</c:v>
                </c:pt>
                <c:pt idx="3">
                  <c:v>128.56333961999999</c:v>
                </c:pt>
                <c:pt idx="4">
                  <c:v>149.28427400000001</c:v>
                </c:pt>
                <c:pt idx="5">
                  <c:v>212.09342753000001</c:v>
                </c:pt>
                <c:pt idx="6">
                  <c:v>185.48195951</c:v>
                </c:pt>
                <c:pt idx="7">
                  <c:v>419.03125699999998</c:v>
                </c:pt>
                <c:pt idx="8">
                  <c:v>383.51579900000002</c:v>
                </c:pt>
                <c:pt idx="9">
                  <c:v>405.59873900000002</c:v>
                </c:pt>
                <c:pt idx="10">
                  <c:v>377.98394013999996</c:v>
                </c:pt>
                <c:pt idx="11">
                  <c:v>0</c:v>
                </c:pt>
                <c:pt idx="12">
                  <c:v>398.55625285000002</c:v>
                </c:pt>
                <c:pt idx="13">
                  <c:v>291.04516441999994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218.66351496999997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1D-4BDC-AE40-4BCF166A0F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537038272"/>
        <c:axId val="537038600"/>
      </c:barChart>
      <c:catAx>
        <c:axId val="53703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37038600"/>
        <c:crosses val="autoZero"/>
        <c:auto val="1"/>
        <c:lblAlgn val="ctr"/>
        <c:lblOffset val="100"/>
        <c:noMultiLvlLbl val="0"/>
      </c:catAx>
      <c:valAx>
        <c:axId val="537038600"/>
        <c:scaling>
          <c:orientation val="minMax"/>
        </c:scaling>
        <c:delete val="1"/>
        <c:axPos val="l"/>
        <c:numFmt formatCode="_(* #,##0.00_);_(* \(#,##0.00\);_(* &quot;-&quot;??_);_(@_)" sourceLinked="1"/>
        <c:majorTickMark val="none"/>
        <c:minorTickMark val="none"/>
        <c:tickLblPos val="nextTo"/>
        <c:crossAx val="537038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412998094433961"/>
          <c:w val="0.9291666666666667"/>
          <c:h val="0.79811540354330712"/>
        </c:manualLayout>
      </c:layout>
      <c:pie3D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907F-41C9-B8A4-103051FCAC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907F-41C9-B8A4-103051FCAC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907F-41C9-B8A4-103051FCAC06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907F-41C9-B8A4-103051FCAC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907F-41C9-B8A4-103051FCAC06}"/>
              </c:ext>
            </c:extLst>
          </c:dPt>
          <c:dLbls>
            <c:dLbl>
              <c:idx val="0"/>
              <c:layout>
                <c:manualLayout>
                  <c:x val="-0.11274804570054128"/>
                  <c:y val="1.4497611373550094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030D6D5-29AA-416A-9E40-99BEDEB259E8}" type="CATEGORYNAME">
                      <a:rPr lang="en-US" sz="1800" smtClean="0"/>
                      <a:pPr>
                        <a:defRPr/>
                      </a:pPr>
                      <a:t>[NOME DA CATEGORIA]</a:t>
                    </a:fld>
                    <a:endParaRPr lang="en-US" sz="1800" dirty="0"/>
                  </a:p>
                  <a:p>
                    <a:pPr>
                      <a:defRPr/>
                    </a:pPr>
                    <a:r>
                      <a:rPr lang="en-US" sz="1200" baseline="0" dirty="0"/>
                      <a:t>R$</a:t>
                    </a:r>
                    <a:fld id="{5B3DC696-CF7F-48FD-BCBC-F473C9F824B5}" type="VALUE">
                      <a:rPr lang="en-US" sz="1200" baseline="0" smtClean="0"/>
                      <a:pPr>
                        <a:defRPr/>
                      </a:pPr>
                      <a:t>[VALOR]</a:t>
                    </a:fld>
                    <a:r>
                      <a:rPr lang="en-US" sz="1200" baseline="0" dirty="0" err="1"/>
                      <a:t>Mi</a:t>
                    </a:r>
                    <a:r>
                      <a:rPr lang="en-US" sz="1200" baseline="0" dirty="0"/>
                      <a:t> (</a:t>
                    </a:r>
                    <a:fld id="{4F6537D2-1F97-4851-A11E-A3E5D13717C6}" type="PERCENTAGE">
                      <a:rPr lang="en-US" sz="1200" baseline="0" smtClean="0"/>
                      <a:pPr>
                        <a:defRPr/>
                      </a:pPr>
                      <a:t>[PORCENTAGEM]</a:t>
                    </a:fld>
                    <a:r>
                      <a:rPr lang="en-US" sz="1200" baseline="0" dirty="0"/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252455401884146"/>
                      <c:h val="0.151843632243151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07F-41C9-B8A4-103051FCAC06}"/>
                </c:ext>
              </c:extLst>
            </c:dLbl>
            <c:dLbl>
              <c:idx val="1"/>
              <c:layout>
                <c:manualLayout>
                  <c:x val="-1.7623333819913733E-3"/>
                  <c:y val="-0.145748995683809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865D52A-3D20-4F76-B958-15C750E868EF}" type="CATEGORYNAME">
                      <a:rPr lang="en-US" sz="1800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[NOME DA CATEGORIA]</a:t>
                    </a:fld>
                    <a:endParaRPr lang="en-US" sz="1800" dirty="0"/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r>
                      <a:rPr lang="en-US" sz="1200" dirty="0"/>
                      <a:t>R$</a:t>
                    </a:r>
                    <a:fld id="{DDE08BAA-E1C0-45CA-A8CE-9A689D5D2223}" type="VALUE">
                      <a:rPr lang="en-US" sz="1200" baseline="0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[VALOR]</a:t>
                    </a:fld>
                    <a:r>
                      <a:rPr lang="en-US" sz="1200" baseline="0" dirty="0" err="1"/>
                      <a:t>Mi</a:t>
                    </a:r>
                    <a:r>
                      <a:rPr lang="en-US" sz="1200" baseline="0" dirty="0"/>
                      <a:t> (</a:t>
                    </a:r>
                    <a:fld id="{049C23F7-34E2-40E6-89AD-AB5B31680FE1}" type="PERCENTAGE">
                      <a:rPr lang="en-US" sz="1200" baseline="0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[PORCENTAGEM]</a:t>
                    </a:fld>
                    <a:r>
                      <a:rPr lang="en-US" sz="1200" baseline="0" dirty="0"/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28178586455315"/>
                      <c:h val="0.1658378059396727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907F-41C9-B8A4-103051FCAC06}"/>
                </c:ext>
              </c:extLst>
            </c:dLbl>
            <c:dLbl>
              <c:idx val="2"/>
              <c:layout>
                <c:manualLayout>
                  <c:x val="-2.9534714649218634E-2"/>
                  <c:y val="-5.26295941543147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66F2C82-CEFF-4308-81A5-673A88733675}" type="CATEGORYNAME">
                      <a:rPr lang="en-US" sz="1800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[NOME DA CATEGORIA]</a:t>
                    </a:fld>
                    <a:endParaRPr lang="en-US" sz="1800" dirty="0"/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r>
                      <a:rPr lang="en-US" sz="1200" baseline="0" dirty="0"/>
                      <a:t>R$</a:t>
                    </a:r>
                    <a:fld id="{A800E7DC-13A8-4072-8282-BCA247202C61}" type="VALUE">
                      <a:rPr lang="en-US" sz="1200" baseline="0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[VALOR]</a:t>
                    </a:fld>
                    <a:r>
                      <a:rPr lang="en-US" sz="1200" baseline="0" dirty="0" err="1"/>
                      <a:t>Mi</a:t>
                    </a:r>
                    <a:r>
                      <a:rPr lang="en-US" sz="1200" baseline="0" dirty="0"/>
                      <a:t> (</a:t>
                    </a:r>
                    <a:fld id="{E6C27EE8-257D-4A61-B1D0-EA59CB20AA14}" type="PERCENTAGE">
                      <a:rPr lang="en-US" sz="1200" baseline="0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[PORCENTAGEM]</a:t>
                    </a:fld>
                    <a:r>
                      <a:rPr lang="en-US" sz="1200" baseline="0" dirty="0"/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83738769295061"/>
                      <c:h val="0.1814148253397380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07F-41C9-B8A4-103051FCAC06}"/>
                </c:ext>
              </c:extLst>
            </c:dLbl>
            <c:dLbl>
              <c:idx val="3"/>
              <c:layout>
                <c:manualLayout>
                  <c:x val="1.2495545642672528E-2"/>
                  <c:y val="9.188087612342377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19FF55A-3C0A-4BDC-91EE-D670F7F196BB}" type="CATEGORYNAME">
                      <a:rPr lang="en-US" sz="1800" smtClean="0"/>
                      <a:pPr>
                        <a:defRPr>
                          <a:solidFill>
                            <a:srgbClr val="FF0000"/>
                          </a:solidFill>
                        </a:defRPr>
                      </a:pPr>
                      <a:t>[NOME DA CATEGORIA]</a:t>
                    </a:fld>
                    <a:endParaRPr lang="en-US" sz="1800" dirty="0"/>
                  </a:p>
                  <a:p>
                    <a:pPr>
                      <a:defRPr>
                        <a:solidFill>
                          <a:srgbClr val="FF0000"/>
                        </a:solidFill>
                      </a:defRPr>
                    </a:pPr>
                    <a:r>
                      <a:rPr lang="en-US" sz="1200" baseline="0" dirty="0"/>
                      <a:t>R$</a:t>
                    </a:r>
                    <a:fld id="{8F5CAC2C-AB05-4738-9DE7-97309C9DD175}" type="VALUE">
                      <a:rPr lang="en-US" sz="1200" baseline="0" smtClean="0"/>
                      <a:pPr>
                        <a:defRPr>
                          <a:solidFill>
                            <a:srgbClr val="FF0000"/>
                          </a:solidFill>
                        </a:defRPr>
                      </a:pPr>
                      <a:t>[VALOR]</a:t>
                    </a:fld>
                    <a:r>
                      <a:rPr lang="en-US" sz="1200" baseline="0" dirty="0" err="1"/>
                      <a:t>Mi</a:t>
                    </a:r>
                    <a:r>
                      <a:rPr lang="en-US" sz="1200" baseline="0" dirty="0"/>
                      <a:t> (</a:t>
                    </a:r>
                    <a:fld id="{B0D8C2DD-E4CB-4970-88C4-839700590284}" type="PERCENTAGE">
                      <a:rPr lang="en-US" sz="1200" baseline="0" smtClean="0"/>
                      <a:pPr>
                        <a:defRPr>
                          <a:solidFill>
                            <a:srgbClr val="FF0000"/>
                          </a:solidFill>
                        </a:defRPr>
                      </a:pPr>
                      <a:t>[PORCENTAGEM]</a:t>
                    </a:fld>
                    <a:r>
                      <a:rPr lang="en-US" sz="1200" baseline="0" dirty="0"/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71119735987197"/>
                      <c:h val="0.1814148253397380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07F-41C9-B8A4-103051FCAC06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A08F297-DFF5-460A-BE51-E31255282C3B}" type="CATEGORYNAME">
                      <a:rPr lang="en-US" sz="1800" smtClean="0"/>
                      <a:pPr>
                        <a:defRPr>
                          <a:solidFill>
                            <a:srgbClr val="00B050"/>
                          </a:solidFill>
                        </a:defRPr>
                      </a:pPr>
                      <a:t>[NOME DA CATEGORIA]</a:t>
                    </a:fld>
                    <a:endParaRPr lang="en-US" sz="1800" dirty="0"/>
                  </a:p>
                  <a:p>
                    <a:pPr>
                      <a:defRPr>
                        <a:solidFill>
                          <a:srgbClr val="00B050"/>
                        </a:solidFill>
                      </a:defRPr>
                    </a:pPr>
                    <a:r>
                      <a:rPr lang="en-US" sz="1200" baseline="0" dirty="0"/>
                      <a:t>R$</a:t>
                    </a:r>
                    <a:fld id="{C8172AD1-7685-4D99-ACED-D0867845328C}" type="VALUE">
                      <a:rPr lang="en-US" sz="1200" baseline="0" smtClean="0"/>
                      <a:pPr>
                        <a:defRPr>
                          <a:solidFill>
                            <a:srgbClr val="00B050"/>
                          </a:solidFill>
                        </a:defRPr>
                      </a:pPr>
                      <a:t>[VALOR]</a:t>
                    </a:fld>
                    <a:r>
                      <a:rPr lang="en-US" sz="1200" baseline="0" dirty="0" err="1"/>
                      <a:t>Mi</a:t>
                    </a:r>
                    <a:r>
                      <a:rPr lang="en-US" sz="1200" baseline="0" dirty="0"/>
                      <a:t> (</a:t>
                    </a:r>
                    <a:fld id="{41F87D7D-0F31-449C-824A-C50249330DC5}" type="PERCENTAGE">
                      <a:rPr lang="en-US" sz="1200" baseline="0" smtClean="0"/>
                      <a:pPr>
                        <a:defRPr>
                          <a:solidFill>
                            <a:srgbClr val="00B050"/>
                          </a:solidFill>
                        </a:defRPr>
                      </a:pPr>
                      <a:t>[PORCENTAGEM]</a:t>
                    </a:fld>
                    <a:r>
                      <a:rPr lang="en-US" sz="1200" baseline="0" dirty="0"/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396532213389141"/>
                      <c:h val="0.180437271155204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907F-41C9-B8A4-103051FCAC06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Planilha1!$A$2:$A$6</c:f>
              <c:strCache>
                <c:ptCount val="5"/>
                <c:pt idx="0">
                  <c:v>N</c:v>
                </c:pt>
                <c:pt idx="1">
                  <c:v>NE</c:v>
                </c:pt>
                <c:pt idx="2">
                  <c:v>CO</c:v>
                </c:pt>
                <c:pt idx="3">
                  <c:v>SE</c:v>
                </c:pt>
                <c:pt idx="4">
                  <c:v>S</c:v>
                </c:pt>
              </c:strCache>
            </c:strRef>
          </c:cat>
          <c:val>
            <c:numRef>
              <c:f>Planilha1!$B$2:$B$6</c:f>
              <c:numCache>
                <c:formatCode>#,##0_ ;\-#,##0\ </c:formatCode>
                <c:ptCount val="5"/>
                <c:pt idx="0">
                  <c:v>201.94583857000001</c:v>
                </c:pt>
                <c:pt idx="1">
                  <c:v>788.27720424999995</c:v>
                </c:pt>
                <c:pt idx="2">
                  <c:v>338.06035973000002</c:v>
                </c:pt>
                <c:pt idx="3">
                  <c:v>1491.1515564399999</c:v>
                </c:pt>
                <c:pt idx="4">
                  <c:v>684.54257358000007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7F-41C9-B8A4-103051FCAC06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Coluna1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907F-41C9-B8A4-103051FCAC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A-907F-41C9-B8A4-103051FCAC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907F-41C9-B8A4-103051FCAC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C-907F-41C9-B8A4-103051FCAC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907F-41C9-B8A4-103051FCAC0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907F-41C9-B8A4-103051FCAC0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907F-41C9-B8A4-103051FCAC0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907F-41C9-B8A4-103051FCAC0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C-907F-41C9-B8A4-103051FCAC0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907F-41C9-B8A4-103051FCAC06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Planilha1!$A$2:$A$6</c:f>
              <c:strCache>
                <c:ptCount val="5"/>
                <c:pt idx="0">
                  <c:v>N</c:v>
                </c:pt>
                <c:pt idx="1">
                  <c:v>NE</c:v>
                </c:pt>
                <c:pt idx="2">
                  <c:v>CO</c:v>
                </c:pt>
                <c:pt idx="3">
                  <c:v>SE</c:v>
                </c:pt>
                <c:pt idx="4">
                  <c:v>S</c:v>
                </c:pt>
              </c:strCache>
            </c:strRef>
          </c:cat>
          <c:val>
            <c:numRef>
              <c:f>Planilha1!$C$2:$C$6</c:f>
              <c:numCache>
                <c:formatCode>0%</c:formatCode>
                <c:ptCount val="5"/>
                <c:pt idx="0">
                  <c:v>5.763331433860034E-2</c:v>
                </c:pt>
                <c:pt idx="1">
                  <c:v>0.22496639802134699</c:v>
                </c:pt>
                <c:pt idx="2">
                  <c:v>9.6479031782503735E-2</c:v>
                </c:pt>
                <c:pt idx="3">
                  <c:v>0.425559679701003</c:v>
                </c:pt>
                <c:pt idx="4">
                  <c:v>0.19536157615654598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7F-41C9-B8A4-103051FCAC0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957964157898343E-2"/>
          <c:y val="6.9165543148082514E-2"/>
          <c:w val="0.96696326863440374"/>
          <c:h val="0.85535388350961805"/>
        </c:manualLayout>
      </c:layout>
      <c:lineChart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E86B-495B-B89C-54956A2311A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86B-495B-B89C-54956A2311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Planilha1!$A$2:$A$19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Planilha1!$B$2:$B$19</c:f>
              <c:numCache>
                <c:formatCode>General</c:formatCode>
                <c:ptCount val="18"/>
                <c:pt idx="0">
                  <c:v>44</c:v>
                </c:pt>
                <c:pt idx="1">
                  <c:v>44</c:v>
                </c:pt>
                <c:pt idx="2">
                  <c:v>48</c:v>
                </c:pt>
                <c:pt idx="3">
                  <c:v>52</c:v>
                </c:pt>
                <c:pt idx="4">
                  <c:v>55</c:v>
                </c:pt>
                <c:pt idx="5">
                  <c:v>63</c:v>
                </c:pt>
                <c:pt idx="6">
                  <c:v>65</c:v>
                </c:pt>
                <c:pt idx="7">
                  <c:v>69</c:v>
                </c:pt>
                <c:pt idx="8">
                  <c:v>76</c:v>
                </c:pt>
                <c:pt idx="9">
                  <c:v>76</c:v>
                </c:pt>
                <c:pt idx="10">
                  <c:v>76</c:v>
                </c:pt>
                <c:pt idx="11">
                  <c:v>76</c:v>
                </c:pt>
                <c:pt idx="12">
                  <c:v>76</c:v>
                </c:pt>
                <c:pt idx="13">
                  <c:v>84</c:v>
                </c:pt>
                <c:pt idx="14">
                  <c:v>84</c:v>
                </c:pt>
                <c:pt idx="15">
                  <c:v>84</c:v>
                </c:pt>
                <c:pt idx="16">
                  <c:v>84</c:v>
                </c:pt>
                <c:pt idx="17">
                  <c:v>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6B-495B-B89C-54956A2311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8364736"/>
        <c:axId val="608368344"/>
      </c:lineChart>
      <c:catAx>
        <c:axId val="608364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08368344"/>
        <c:crosses val="autoZero"/>
        <c:auto val="1"/>
        <c:lblAlgn val="ctr"/>
        <c:lblOffset val="100"/>
        <c:noMultiLvlLbl val="0"/>
      </c:catAx>
      <c:valAx>
        <c:axId val="608368344"/>
        <c:scaling>
          <c:orientation val="minMax"/>
          <c:min val="30"/>
        </c:scaling>
        <c:delete val="1"/>
        <c:axPos val="l"/>
        <c:numFmt formatCode="General" sourceLinked="1"/>
        <c:majorTickMark val="out"/>
        <c:minorTickMark val="none"/>
        <c:tickLblPos val="nextTo"/>
        <c:crossAx val="6083647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Total Brasil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cap="rnd"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dLbl>
              <c:idx val="0"/>
              <c:layout>
                <c:manualLayout>
                  <c:x val="1.8274853801169597E-2"/>
                  <c:y val="-5.0835245770400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8EB3-41C2-B235-BEF7E6C5C24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EB3-41C2-B235-BEF7E6C5C24E}"/>
                </c:ext>
              </c:extLst>
            </c:dLbl>
            <c:dLbl>
              <c:idx val="2"/>
              <c:layout>
                <c:manualLayout>
                  <c:x val="-3.0458089668615983E-3"/>
                  <c:y val="-7.3428688335023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8EB3-41C2-B235-BEF7E6C5C24E}"/>
                </c:ext>
              </c:extLst>
            </c:dLbl>
            <c:dLbl>
              <c:idx val="3"/>
              <c:layout>
                <c:manualLayout>
                  <c:x val="-6.0916179337232252E-3"/>
                  <c:y val="-7.9077048976179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EB3-41C2-B235-BEF7E6C5C24E}"/>
                </c:ext>
              </c:extLst>
            </c:dLbl>
            <c:dLbl>
              <c:idx val="4"/>
              <c:layout>
                <c:manualLayout>
                  <c:x val="-6.0916179337231965E-3"/>
                  <c:y val="-9.3197950579068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EB3-41C2-B235-BEF7E6C5C24E}"/>
                </c:ext>
              </c:extLst>
            </c:dLbl>
            <c:dLbl>
              <c:idx val="5"/>
              <c:layout>
                <c:manualLayout>
                  <c:x val="-7.6145224171539957E-3"/>
                  <c:y val="-0.115791393143690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EB3-41C2-B235-BEF7E6C5C24E}"/>
                </c:ext>
              </c:extLst>
            </c:dLbl>
            <c:dLbl>
              <c:idx val="6"/>
              <c:layout>
                <c:manualLayout>
                  <c:x val="-1.3706140350877192E-2"/>
                  <c:y val="-0.129912294746579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EB3-41C2-B235-BEF7E6C5C24E}"/>
                </c:ext>
              </c:extLst>
            </c:dLbl>
            <c:dLbl>
              <c:idx val="7"/>
              <c:layout>
                <c:manualLayout>
                  <c:x val="-7.6145224171540521E-3"/>
                  <c:y val="-0.180747540516980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EB3-41C2-B235-BEF7E6C5C24E}"/>
                </c:ext>
              </c:extLst>
            </c:dLbl>
            <c:dLbl>
              <c:idx val="8"/>
              <c:layout>
                <c:manualLayout>
                  <c:x val="-6.0916179337232529E-3"/>
                  <c:y val="-0.214637704363914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EB3-41C2-B235-BEF7E6C5C24E}"/>
                </c:ext>
              </c:extLst>
            </c:dLbl>
            <c:dLbl>
              <c:idx val="9"/>
              <c:layout>
                <c:manualLayout>
                  <c:x val="-3.0458089668615983E-3"/>
                  <c:y val="-0.262648769813737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EB3-41C2-B235-BEF7E6C5C24E}"/>
                </c:ext>
              </c:extLst>
            </c:dLbl>
            <c:dLbl>
              <c:idx val="10"/>
              <c:layout>
                <c:manualLayout>
                  <c:x val="3.0458089668615983E-3"/>
                  <c:y val="-0.293714753340093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EB3-41C2-B235-BEF7E6C5C24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B3-41C2-B235-BEF7E6C5C24E}"/>
                </c:ext>
              </c:extLst>
            </c:dLbl>
            <c:dLbl>
              <c:idx val="12"/>
              <c:layout>
                <c:manualLayout>
                  <c:x val="-6.0916179337233084E-3"/>
                  <c:y val="-0.333253277828183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EB3-41C2-B235-BEF7E6C5C24E}"/>
                </c:ext>
              </c:extLst>
            </c:dLbl>
            <c:dLbl>
              <c:idx val="13"/>
              <c:layout>
                <c:manualLayout>
                  <c:x val="0"/>
                  <c:y val="-0.364319261354539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EB3-41C2-B235-BEF7E6C5C24E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8EB3-41C2-B235-BEF7E6C5C24E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8EB3-41C2-B235-BEF7E6C5C24E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EB3-41C2-B235-BEF7E6C5C24E}"/>
                </c:ext>
              </c:extLst>
            </c:dLbl>
            <c:dLbl>
              <c:idx val="17"/>
              <c:layout>
                <c:manualLayout>
                  <c:x val="1.1167837200017538E-16"/>
                  <c:y val="-0.392561064560317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EB3-41C2-B235-BEF7E6C5C24E}"/>
                </c:ext>
              </c:extLst>
            </c:dLbl>
            <c:numFmt formatCode="#,##0" sourceLinked="0"/>
            <c:spPr>
              <a:noFill/>
              <a:ln cap="rnd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Planilha1!$A$2:$A$19</c:f>
              <c:numCache>
                <c:formatCode>0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Planilha1!$B$2:$B$19</c:f>
              <c:numCache>
                <c:formatCode>General</c:formatCode>
                <c:ptCount val="18"/>
                <c:pt idx="0">
                  <c:v>280.49</c:v>
                </c:pt>
                <c:pt idx="1">
                  <c:v>280.49</c:v>
                </c:pt>
                <c:pt idx="2">
                  <c:v>334.16</c:v>
                </c:pt>
                <c:pt idx="3">
                  <c:v>462.72</c:v>
                </c:pt>
                <c:pt idx="4">
                  <c:v>612.01</c:v>
                </c:pt>
                <c:pt idx="5">
                  <c:v>824.1</c:v>
                </c:pt>
                <c:pt idx="6" formatCode="#,##0.00">
                  <c:v>1009.58</c:v>
                </c:pt>
                <c:pt idx="7" formatCode="#,##0.00">
                  <c:v>1428.61</c:v>
                </c:pt>
                <c:pt idx="8" formatCode="#,##0.00">
                  <c:v>1812.13</c:v>
                </c:pt>
                <c:pt idx="9" formatCode="#,##0.00">
                  <c:v>2217.73</c:v>
                </c:pt>
                <c:pt idx="10" formatCode="#,##0.00">
                  <c:v>2595.71</c:v>
                </c:pt>
                <c:pt idx="11" formatCode="#,##0.00">
                  <c:v>2595.71</c:v>
                </c:pt>
                <c:pt idx="12" formatCode="#,##0.00">
                  <c:v>2994.27</c:v>
                </c:pt>
                <c:pt idx="13" formatCode="#,##0.00">
                  <c:v>3285.31</c:v>
                </c:pt>
                <c:pt idx="14" formatCode="#,##0.00">
                  <c:v>3285.31</c:v>
                </c:pt>
                <c:pt idx="15" formatCode="#,##0.00">
                  <c:v>3285.31</c:v>
                </c:pt>
                <c:pt idx="16" formatCode="#,##0.00">
                  <c:v>3285.31</c:v>
                </c:pt>
                <c:pt idx="17" formatCode="#,##0.00">
                  <c:v>3503.98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B3-41C2-B235-BEF7E6C5C24E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N+NE+CO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dLbl>
              <c:idx val="0"/>
              <c:layout>
                <c:manualLayout>
                  <c:x val="1.3706140350877192E-2"/>
                  <c:y val="-1.9769262244044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EB3-41C2-B235-BEF7E6C5C24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EB3-41C2-B235-BEF7E6C5C24E}"/>
                </c:ext>
              </c:extLst>
            </c:dLbl>
            <c:dLbl>
              <c:idx val="2"/>
              <c:layout>
                <c:manualLayout>
                  <c:x val="1.3959796500021923E-17"/>
                  <c:y val="-2.5417622885200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EB3-41C2-B235-BEF7E6C5C24E}"/>
                </c:ext>
              </c:extLst>
            </c:dLbl>
            <c:dLbl>
              <c:idx val="3"/>
              <c:layout>
                <c:manualLayout>
                  <c:x val="0"/>
                  <c:y val="-3.9538524488089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EB3-41C2-B235-BEF7E6C5C24E}"/>
                </c:ext>
              </c:extLst>
            </c:dLbl>
            <c:dLbl>
              <c:idx val="4"/>
              <c:layout>
                <c:manualLayout>
                  <c:x val="-1.5229044834307991E-3"/>
                  <c:y val="-5.6483606411556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EB3-41C2-B235-BEF7E6C5C24E}"/>
                </c:ext>
              </c:extLst>
            </c:dLbl>
            <c:dLbl>
              <c:idx val="5"/>
              <c:layout>
                <c:manualLayout>
                  <c:x val="-7.6145224171539957E-3"/>
                  <c:y val="-6.2131967052712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EB3-41C2-B235-BEF7E6C5C24E}"/>
                </c:ext>
              </c:extLst>
            </c:dLbl>
            <c:dLbl>
              <c:idx val="6"/>
              <c:layout>
                <c:manualLayout>
                  <c:x val="-4.5687134502923974E-3"/>
                  <c:y val="-7.342868833502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EB3-41C2-B235-BEF7E6C5C24E}"/>
                </c:ext>
              </c:extLst>
            </c:dLbl>
            <c:dLbl>
              <c:idx val="7"/>
              <c:layout>
                <c:manualLayout>
                  <c:x val="-3.0458089668616542E-3"/>
                  <c:y val="-8.4725409617334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EB3-41C2-B235-BEF7E6C5C24E}"/>
                </c:ext>
              </c:extLst>
            </c:dLbl>
            <c:dLbl>
              <c:idx val="8"/>
              <c:layout>
                <c:manualLayout>
                  <c:x val="-4.5687134502923974E-3"/>
                  <c:y val="-0.107318852181957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EB3-41C2-B235-BEF7E6C5C24E}"/>
                </c:ext>
              </c:extLst>
            </c:dLbl>
            <c:dLbl>
              <c:idx val="9"/>
              <c:layout>
                <c:manualLayout>
                  <c:x val="1.5229044834307991E-3"/>
                  <c:y val="-0.121439753784846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EB3-41C2-B235-BEF7E6C5C24E}"/>
                </c:ext>
              </c:extLst>
            </c:dLbl>
            <c:dLbl>
              <c:idx val="10"/>
              <c:layout>
                <c:manualLayout>
                  <c:x val="1.5229044834307991E-3"/>
                  <c:y val="-0.129912294746579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EB3-41C2-B235-BEF7E6C5C24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EB3-41C2-B235-BEF7E6C5C24E}"/>
                </c:ext>
              </c:extLst>
            </c:dLbl>
            <c:dLbl>
              <c:idx val="12"/>
              <c:layout>
                <c:manualLayout>
                  <c:x val="-6.0916179337233084E-3"/>
                  <c:y val="-0.144033196349468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EB3-41C2-B235-BEF7E6C5C24E}"/>
                </c:ext>
              </c:extLst>
            </c:dLbl>
            <c:dLbl>
              <c:idx val="13"/>
              <c:layout>
                <c:manualLayout>
                  <c:x val="-4.5687134502923974E-3"/>
                  <c:y val="-0.158154097952358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8EB3-41C2-B235-BEF7E6C5C24E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8EB3-41C2-B235-BEF7E6C5C24E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8EB3-41C2-B235-BEF7E6C5C24E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8EB3-41C2-B235-BEF7E6C5C24E}"/>
                </c:ext>
              </c:extLst>
            </c:dLbl>
            <c:dLbl>
              <c:idx val="17"/>
              <c:layout>
                <c:manualLayout>
                  <c:x val="-3.0458089668615983E-3"/>
                  <c:y val="-0.166626638914091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EB3-41C2-B235-BEF7E6C5C24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Planilha1!$A$2:$A$19</c:f>
              <c:numCache>
                <c:formatCode>0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Planilha1!$C$2:$C$19</c:f>
              <c:numCache>
                <c:formatCode>General</c:formatCode>
                <c:ptCount val="18"/>
                <c:pt idx="0">
                  <c:v>86.12</c:v>
                </c:pt>
                <c:pt idx="1">
                  <c:v>86.12</c:v>
                </c:pt>
                <c:pt idx="2">
                  <c:v>113.73</c:v>
                </c:pt>
                <c:pt idx="3">
                  <c:v>162.16999999999999</c:v>
                </c:pt>
                <c:pt idx="4">
                  <c:v>215.33</c:v>
                </c:pt>
                <c:pt idx="5">
                  <c:v>295.33999999999997</c:v>
                </c:pt>
                <c:pt idx="6">
                  <c:v>368.33</c:v>
                </c:pt>
                <c:pt idx="7">
                  <c:v>533.6</c:v>
                </c:pt>
                <c:pt idx="8">
                  <c:v>680.49</c:v>
                </c:pt>
                <c:pt idx="9">
                  <c:v>837.05</c:v>
                </c:pt>
                <c:pt idx="10">
                  <c:v>974.81</c:v>
                </c:pt>
                <c:pt idx="11">
                  <c:v>974.81</c:v>
                </c:pt>
                <c:pt idx="12" formatCode="#,##0.00">
                  <c:v>1135.3499999999999</c:v>
                </c:pt>
                <c:pt idx="13" formatCode="#,##0.00">
                  <c:v>1249.28</c:v>
                </c:pt>
                <c:pt idx="14" formatCode="#,##0.00">
                  <c:v>1249.28</c:v>
                </c:pt>
                <c:pt idx="15" formatCode="#,##0.00">
                  <c:v>1249.28</c:v>
                </c:pt>
                <c:pt idx="16" formatCode="#,##0.00">
                  <c:v>1249.28</c:v>
                </c:pt>
                <c:pt idx="17" formatCode="#,##0.00">
                  <c:v>1328.28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B3-41C2-B235-BEF7E6C5C2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7930912"/>
        <c:axId val="557931240"/>
      </c:areaChart>
      <c:catAx>
        <c:axId val="55793091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57931240"/>
        <c:crosses val="autoZero"/>
        <c:auto val="1"/>
        <c:lblAlgn val="ctr"/>
        <c:lblOffset val="100"/>
        <c:noMultiLvlLbl val="0"/>
      </c:catAx>
      <c:valAx>
        <c:axId val="5579312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57930912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2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>
          <a:outerShdw blurRad="50800" dist="50800" dir="5400000" algn="ctr" rotWithShape="0">
            <a:schemeClr val="bg1"/>
          </a:outerShdw>
        </a:effectLst>
        <a:scene3d>
          <a:camera prst="orthographicFront"/>
          <a:lightRig rig="threePt" dir="t"/>
        </a:scene3d>
        <a:sp3d prstMaterial="matte"/>
      </c:spPr>
    </c:sideWall>
    <c:backWall>
      <c:thickness val="0"/>
      <c:spPr>
        <a:noFill/>
        <a:ln>
          <a:noFill/>
        </a:ln>
        <a:effectLst>
          <a:outerShdw blurRad="50800" dist="50800" dir="5400000" algn="ctr" rotWithShape="0">
            <a:schemeClr val="bg1"/>
          </a:outerShdw>
        </a:effectLst>
        <a:scene3d>
          <a:camera prst="orthographicFront"/>
          <a:lightRig rig="threePt" dir="t"/>
        </a:scene3d>
        <a:sp3d prstMaterial="matte"/>
      </c:spPr>
    </c:backWall>
    <c:plotArea>
      <c:layout>
        <c:manualLayout>
          <c:layoutTarget val="inner"/>
          <c:xMode val="edge"/>
          <c:yMode val="edge"/>
          <c:x val="1.6723681211440963E-2"/>
          <c:y val="0"/>
          <c:w val="0.96655263757711807"/>
          <c:h val="0.7807593503937008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Valor apoiado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2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796-4553-81A3-8F42569D51C3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8796-4553-81A3-8F42569D51C3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796-4553-81A3-8F42569D51C3}"/>
              </c:ext>
            </c:extLst>
          </c:dPt>
          <c:dPt>
            <c:idx val="2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8796-4553-81A3-8F42569D51C3}"/>
              </c:ext>
            </c:extLst>
          </c:dPt>
          <c:dPt>
            <c:idx val="2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796-4553-81A3-8F42569D51C3}"/>
              </c:ext>
            </c:extLst>
          </c:dPt>
          <c:dPt>
            <c:idx val="3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8796-4553-81A3-8F42569D51C3}"/>
              </c:ext>
            </c:extLst>
          </c:dPt>
          <c:dPt>
            <c:idx val="3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796-4553-81A3-8F42569D51C3}"/>
              </c:ext>
            </c:extLst>
          </c:dPt>
          <c:dPt>
            <c:idx val="3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8796-4553-81A3-8F42569D51C3}"/>
              </c:ext>
            </c:extLst>
          </c:dPt>
          <c:dPt>
            <c:idx val="3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796-4553-81A3-8F42569D51C3}"/>
              </c:ext>
            </c:extLst>
          </c:dPt>
          <c:dPt>
            <c:idx val="3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8796-4553-81A3-8F42569D51C3}"/>
              </c:ext>
            </c:extLst>
          </c:dPt>
          <c:dPt>
            <c:idx val="3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796-4553-81A3-8F42569D51C3}"/>
              </c:ext>
            </c:extLst>
          </c:dPt>
          <c:dPt>
            <c:idx val="3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8796-4553-81A3-8F42569D51C3}"/>
              </c:ext>
            </c:extLst>
          </c:dPt>
          <c:dLbls>
            <c:numFmt formatCode="#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Planilha1!$A$2:$A$38</c:f>
              <c:strCache>
                <c:ptCount val="37"/>
                <c:pt idx="0">
                  <c:v>CBPF</c:v>
                </c:pt>
                <c:pt idx="1">
                  <c:v>CEFET-RJ</c:v>
                </c:pt>
                <c:pt idx="2">
                  <c:v>INMETRO-RJ</c:v>
                </c:pt>
                <c:pt idx="3">
                  <c:v>INT</c:v>
                </c:pt>
                <c:pt idx="4">
                  <c:v>PUC-RIO</c:v>
                </c:pt>
                <c:pt idx="5">
                  <c:v>UEL</c:v>
                </c:pt>
                <c:pt idx="6">
                  <c:v>UEM</c:v>
                </c:pt>
                <c:pt idx="7">
                  <c:v>UERJ</c:v>
                </c:pt>
                <c:pt idx="8">
                  <c:v>UFCSPA</c:v>
                </c:pt>
                <c:pt idx="9">
                  <c:v>UFES</c:v>
                </c:pt>
                <c:pt idx="10">
                  <c:v>UFF</c:v>
                </c:pt>
                <c:pt idx="11">
                  <c:v>UFJF</c:v>
                </c:pt>
                <c:pt idx="12">
                  <c:v>UFMG</c:v>
                </c:pt>
                <c:pt idx="13">
                  <c:v>UFOP</c:v>
                </c:pt>
                <c:pt idx="14">
                  <c:v>UFPR</c:v>
                </c:pt>
                <c:pt idx="15">
                  <c:v>UFRGS</c:v>
                </c:pt>
                <c:pt idx="16">
                  <c:v>UFRJ</c:v>
                </c:pt>
                <c:pt idx="17">
                  <c:v>UFSC</c:v>
                </c:pt>
                <c:pt idx="18">
                  <c:v>UFSM</c:v>
                </c:pt>
                <c:pt idx="19">
                  <c:v>UNICAMP</c:v>
                </c:pt>
                <c:pt idx="20">
                  <c:v>UNICENTRO</c:v>
                </c:pt>
                <c:pt idx="21">
                  <c:v>UNIFAL-MG</c:v>
                </c:pt>
                <c:pt idx="22">
                  <c:v>UNIFESP</c:v>
                </c:pt>
                <c:pt idx="23">
                  <c:v>UNISINOS</c:v>
                </c:pt>
                <c:pt idx="24">
                  <c:v>USP</c:v>
                </c:pt>
                <c:pt idx="25">
                  <c:v>EMBRAPA</c:v>
                </c:pt>
                <c:pt idx="26">
                  <c:v>FUB</c:v>
                </c:pt>
                <c:pt idx="27">
                  <c:v>FUFMT</c:v>
                </c:pt>
                <c:pt idx="28">
                  <c:v>ITP</c:v>
                </c:pt>
                <c:pt idx="29">
                  <c:v>UFBA</c:v>
                </c:pt>
                <c:pt idx="30">
                  <c:v>UFCG</c:v>
                </c:pt>
                <c:pt idx="31">
                  <c:v>UFMA</c:v>
                </c:pt>
                <c:pt idx="32">
                  <c:v>UFPB</c:v>
                </c:pt>
                <c:pt idx="33">
                  <c:v>UFPE</c:v>
                </c:pt>
                <c:pt idx="34">
                  <c:v>UFRPE</c:v>
                </c:pt>
                <c:pt idx="35">
                  <c:v>UFS</c:v>
                </c:pt>
                <c:pt idx="36">
                  <c:v>UNIVASF</c:v>
                </c:pt>
              </c:strCache>
            </c:strRef>
          </c:cat>
          <c:val>
            <c:numRef>
              <c:f>Planilha1!$B$2:$B$38</c:f>
              <c:numCache>
                <c:formatCode>_("R$"* #,##0.00_);_("R$"* \(#,##0.00\);_("R$"* "-"??_);_(@_)</c:formatCode>
                <c:ptCount val="37"/>
                <c:pt idx="0">
                  <c:v>131170</c:v>
                </c:pt>
                <c:pt idx="1">
                  <c:v>199156</c:v>
                </c:pt>
                <c:pt idx="2">
                  <c:v>429970</c:v>
                </c:pt>
                <c:pt idx="3">
                  <c:v>240478</c:v>
                </c:pt>
                <c:pt idx="4">
                  <c:v>299474</c:v>
                </c:pt>
                <c:pt idx="5">
                  <c:v>80796</c:v>
                </c:pt>
                <c:pt idx="6">
                  <c:v>56986</c:v>
                </c:pt>
                <c:pt idx="7">
                  <c:v>992433</c:v>
                </c:pt>
                <c:pt idx="8">
                  <c:v>68000</c:v>
                </c:pt>
                <c:pt idx="9">
                  <c:v>143490</c:v>
                </c:pt>
                <c:pt idx="10">
                  <c:v>285797</c:v>
                </c:pt>
                <c:pt idx="11">
                  <c:v>42499</c:v>
                </c:pt>
                <c:pt idx="12">
                  <c:v>320609</c:v>
                </c:pt>
                <c:pt idx="13">
                  <c:v>99910</c:v>
                </c:pt>
                <c:pt idx="14">
                  <c:v>218718</c:v>
                </c:pt>
                <c:pt idx="15">
                  <c:v>67641</c:v>
                </c:pt>
                <c:pt idx="16">
                  <c:v>1159975</c:v>
                </c:pt>
                <c:pt idx="17">
                  <c:v>294029</c:v>
                </c:pt>
                <c:pt idx="18">
                  <c:v>71772</c:v>
                </c:pt>
                <c:pt idx="19">
                  <c:v>93285</c:v>
                </c:pt>
                <c:pt idx="20">
                  <c:v>119123</c:v>
                </c:pt>
                <c:pt idx="21">
                  <c:v>26818</c:v>
                </c:pt>
                <c:pt idx="22">
                  <c:v>99900</c:v>
                </c:pt>
                <c:pt idx="23">
                  <c:v>195278</c:v>
                </c:pt>
                <c:pt idx="24">
                  <c:v>194798</c:v>
                </c:pt>
                <c:pt idx="25">
                  <c:v>277851</c:v>
                </c:pt>
                <c:pt idx="26">
                  <c:v>394267</c:v>
                </c:pt>
                <c:pt idx="27">
                  <c:v>38295</c:v>
                </c:pt>
                <c:pt idx="28">
                  <c:v>47051</c:v>
                </c:pt>
                <c:pt idx="29">
                  <c:v>60410</c:v>
                </c:pt>
                <c:pt idx="30">
                  <c:v>189005</c:v>
                </c:pt>
                <c:pt idx="31">
                  <c:v>99384</c:v>
                </c:pt>
                <c:pt idx="32">
                  <c:v>76218</c:v>
                </c:pt>
                <c:pt idx="33">
                  <c:v>281875</c:v>
                </c:pt>
                <c:pt idx="34">
                  <c:v>37003</c:v>
                </c:pt>
                <c:pt idx="35">
                  <c:v>47305</c:v>
                </c:pt>
                <c:pt idx="36">
                  <c:v>192200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8796-4553-81A3-8F42569D51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shape val="box"/>
        <c:axId val="556649096"/>
        <c:axId val="556650736"/>
        <c:axId val="0"/>
      </c:bar3DChart>
      <c:catAx>
        <c:axId val="556649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56650736"/>
        <c:crosses val="autoZero"/>
        <c:auto val="1"/>
        <c:lblAlgn val="ctr"/>
        <c:lblOffset val="100"/>
        <c:noMultiLvlLbl val="0"/>
      </c:catAx>
      <c:valAx>
        <c:axId val="556650736"/>
        <c:scaling>
          <c:orientation val="minMax"/>
        </c:scaling>
        <c:delete val="1"/>
        <c:axPos val="l"/>
        <c:numFmt formatCode="_(&quot;R$&quot;* #,##0.00_);_(&quot;R$&quot;* \(#,##0.00\);_(&quot;R$&quot;* &quot;-&quot;??_);_(@_)" sourceLinked="1"/>
        <c:majorTickMark val="none"/>
        <c:minorTickMark val="none"/>
        <c:tickLblPos val="nextTo"/>
        <c:crossAx val="556649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40000"/>
            <a:lumOff val="60000"/>
          </a:schemeClr>
        </a:solidFill>
        <a:round/>
      </a:ln>
    </cs:spPr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0C2EFD-DDBA-4664-95D0-CF603D08D33A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BB3E11C-4A30-4EDB-8D92-0F677DADA867}">
      <dgm:prSet phldrT="[Texto]" custT="1"/>
      <dgm:spPr/>
      <dgm:t>
        <a:bodyPr/>
        <a:lstStyle/>
        <a:p>
          <a:r>
            <a:rPr lang="pt-BR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Grau de Inovação</a:t>
          </a:r>
        </a:p>
      </dgm:t>
    </dgm:pt>
    <dgm:pt modelId="{6CB8EF5A-10FB-4A91-AE48-A2C055D61614}" type="parTrans" cxnId="{0287447F-3564-4C55-A7A0-3821E144728F}">
      <dgm:prSet/>
      <dgm:spPr/>
      <dgm:t>
        <a:bodyPr/>
        <a:lstStyle/>
        <a:p>
          <a:endParaRPr lang="pt-BR"/>
        </a:p>
      </dgm:t>
    </dgm:pt>
    <dgm:pt modelId="{0F30D878-4D7E-4603-9F2F-71F2D946228F}" type="sibTrans" cxnId="{0287447F-3564-4C55-A7A0-3821E144728F}">
      <dgm:prSet/>
      <dgm:spPr/>
      <dgm:t>
        <a:bodyPr/>
        <a:lstStyle/>
        <a:p>
          <a:endParaRPr lang="pt-BR"/>
        </a:p>
      </dgm:t>
    </dgm:pt>
    <dgm:pt modelId="{B9517EBE-78B6-47D5-8FBA-EE04F1B68459}">
      <dgm:prSet phldrT="[Texto]" custT="1"/>
      <dgm:spPr/>
      <dgm:t>
        <a:bodyPr/>
        <a:lstStyle/>
        <a:p>
          <a:r>
            <a:rPr lang="pt-BR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Ineditismo</a:t>
          </a:r>
        </a:p>
      </dgm:t>
    </dgm:pt>
    <dgm:pt modelId="{2255C341-CA10-40C4-AA99-8A2CCEE5F8F2}" type="parTrans" cxnId="{42FB1602-10E1-4F6E-B62F-4E49CFAE5511}">
      <dgm:prSet/>
      <dgm:spPr/>
      <dgm:t>
        <a:bodyPr/>
        <a:lstStyle/>
        <a:p>
          <a:endParaRPr lang="pt-BR"/>
        </a:p>
      </dgm:t>
    </dgm:pt>
    <dgm:pt modelId="{37601AF2-BBC2-44AB-8102-ACC81588EA3D}" type="sibTrans" cxnId="{42FB1602-10E1-4F6E-B62F-4E49CFAE5511}">
      <dgm:prSet/>
      <dgm:spPr/>
      <dgm:t>
        <a:bodyPr/>
        <a:lstStyle/>
        <a:p>
          <a:endParaRPr lang="pt-BR"/>
        </a:p>
      </dgm:t>
    </dgm:pt>
    <dgm:pt modelId="{897B4F11-3FA7-4ED8-88F2-C0C6646FD1A9}">
      <dgm:prSet phldrT="[Texto]" custT="1"/>
      <dgm:spPr/>
      <dgm:t>
        <a:bodyPr/>
        <a:lstStyle/>
        <a:p>
          <a:r>
            <a:rPr lang="pt-BR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Esforço tecnológico</a:t>
          </a:r>
        </a:p>
      </dgm:t>
    </dgm:pt>
    <dgm:pt modelId="{946921D6-B212-4EF2-B691-41B1B9EAD38C}" type="parTrans" cxnId="{A836665A-0AC6-4225-AC4A-9DA4619BFBBE}">
      <dgm:prSet/>
      <dgm:spPr/>
      <dgm:t>
        <a:bodyPr/>
        <a:lstStyle/>
        <a:p>
          <a:endParaRPr lang="pt-BR"/>
        </a:p>
      </dgm:t>
    </dgm:pt>
    <dgm:pt modelId="{8CF81D71-153D-40F4-ADEC-C778ECD5893A}" type="sibTrans" cxnId="{A836665A-0AC6-4225-AC4A-9DA4619BFBBE}">
      <dgm:prSet/>
      <dgm:spPr/>
      <dgm:t>
        <a:bodyPr/>
        <a:lstStyle/>
        <a:p>
          <a:endParaRPr lang="pt-BR"/>
        </a:p>
      </dgm:t>
    </dgm:pt>
    <dgm:pt modelId="{99A6EF1E-686F-4D03-BC68-8017714637E9}">
      <dgm:prSet phldrT="[Texto]" custT="1"/>
      <dgm:spPr/>
      <dgm:t>
        <a:bodyPr/>
        <a:lstStyle/>
        <a:p>
          <a:r>
            <a:rPr lang="pt-BR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Intensidade da Inovação</a:t>
          </a:r>
        </a:p>
      </dgm:t>
    </dgm:pt>
    <dgm:pt modelId="{EFEB0BE8-E687-4F16-9353-CF564BA44E06}" type="parTrans" cxnId="{E1613C36-FF5A-4D8B-8F95-98641DF2ECCB}">
      <dgm:prSet/>
      <dgm:spPr/>
      <dgm:t>
        <a:bodyPr/>
        <a:lstStyle/>
        <a:p>
          <a:endParaRPr lang="pt-BR"/>
        </a:p>
      </dgm:t>
    </dgm:pt>
    <dgm:pt modelId="{F1E763EA-225E-4D8E-9F7D-A506801DB4EC}" type="sibTrans" cxnId="{E1613C36-FF5A-4D8B-8F95-98641DF2ECCB}">
      <dgm:prSet/>
      <dgm:spPr/>
      <dgm:t>
        <a:bodyPr/>
        <a:lstStyle/>
        <a:p>
          <a:endParaRPr lang="pt-BR"/>
        </a:p>
      </dgm:t>
    </dgm:pt>
    <dgm:pt modelId="{E40EF72D-E440-4E3D-BBCA-6A9CFCDF9B79}" type="pres">
      <dgm:prSet presAssocID="{C50C2EFD-DDBA-4664-95D0-CF603D08D33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C0553CE-63E2-41EC-8084-58BBD37C4639}" type="pres">
      <dgm:prSet presAssocID="{4BB3E11C-4A30-4EDB-8D92-0F677DADA867}" presName="centerShape" presStyleLbl="node0" presStyleIdx="0" presStyleCnt="1" custScaleX="106957" custScaleY="105207"/>
      <dgm:spPr/>
    </dgm:pt>
    <dgm:pt modelId="{71E6F152-9988-4292-B2CC-9BE92ACAA94A}" type="pres">
      <dgm:prSet presAssocID="{B9517EBE-78B6-47D5-8FBA-EE04F1B68459}" presName="node" presStyleLbl="node1" presStyleIdx="0" presStyleCnt="3" custScaleX="124315" custScaleY="119927">
        <dgm:presLayoutVars>
          <dgm:bulletEnabled val="1"/>
        </dgm:presLayoutVars>
      </dgm:prSet>
      <dgm:spPr/>
    </dgm:pt>
    <dgm:pt modelId="{621B4B57-3722-4C91-81E2-FB85D856F726}" type="pres">
      <dgm:prSet presAssocID="{B9517EBE-78B6-47D5-8FBA-EE04F1B68459}" presName="dummy" presStyleCnt="0"/>
      <dgm:spPr/>
    </dgm:pt>
    <dgm:pt modelId="{E9864B8E-407B-4BDA-B770-FA4A3801A390}" type="pres">
      <dgm:prSet presAssocID="{37601AF2-BBC2-44AB-8102-ACC81588EA3D}" presName="sibTrans" presStyleLbl="sibTrans2D1" presStyleIdx="0" presStyleCnt="3"/>
      <dgm:spPr/>
    </dgm:pt>
    <dgm:pt modelId="{91F59D7A-1540-4D96-A143-5FEAEE158EB6}" type="pres">
      <dgm:prSet presAssocID="{897B4F11-3FA7-4ED8-88F2-C0C6646FD1A9}" presName="node" presStyleLbl="node1" presStyleIdx="1" presStyleCnt="3" custScaleX="129135" custScaleY="123548">
        <dgm:presLayoutVars>
          <dgm:bulletEnabled val="1"/>
        </dgm:presLayoutVars>
      </dgm:prSet>
      <dgm:spPr/>
    </dgm:pt>
    <dgm:pt modelId="{ED27E2EA-F015-48F4-8A6F-CD01A720BE98}" type="pres">
      <dgm:prSet presAssocID="{897B4F11-3FA7-4ED8-88F2-C0C6646FD1A9}" presName="dummy" presStyleCnt="0"/>
      <dgm:spPr/>
    </dgm:pt>
    <dgm:pt modelId="{464F613C-50FD-48C8-99D6-36A1EC1B4ED7}" type="pres">
      <dgm:prSet presAssocID="{8CF81D71-153D-40F4-ADEC-C778ECD5893A}" presName="sibTrans" presStyleLbl="sibTrans2D1" presStyleIdx="1" presStyleCnt="3"/>
      <dgm:spPr/>
    </dgm:pt>
    <dgm:pt modelId="{BC802146-8A4B-4BEF-BF1D-D42FA65C6A2B}" type="pres">
      <dgm:prSet presAssocID="{99A6EF1E-686F-4D03-BC68-8017714637E9}" presName="node" presStyleLbl="node1" presStyleIdx="2" presStyleCnt="3" custScaleX="134580" custScaleY="124432">
        <dgm:presLayoutVars>
          <dgm:bulletEnabled val="1"/>
        </dgm:presLayoutVars>
      </dgm:prSet>
      <dgm:spPr/>
    </dgm:pt>
    <dgm:pt modelId="{6C96DD52-DFCB-4C9B-A106-45DAC58AC998}" type="pres">
      <dgm:prSet presAssocID="{99A6EF1E-686F-4D03-BC68-8017714637E9}" presName="dummy" presStyleCnt="0"/>
      <dgm:spPr/>
    </dgm:pt>
    <dgm:pt modelId="{F1340D32-A099-4C68-99C2-363BCABF405A}" type="pres">
      <dgm:prSet presAssocID="{F1E763EA-225E-4D8E-9F7D-A506801DB4EC}" presName="sibTrans" presStyleLbl="sibTrans2D1" presStyleIdx="2" presStyleCnt="3"/>
      <dgm:spPr/>
    </dgm:pt>
  </dgm:ptLst>
  <dgm:cxnLst>
    <dgm:cxn modelId="{42FB1602-10E1-4F6E-B62F-4E49CFAE5511}" srcId="{4BB3E11C-4A30-4EDB-8D92-0F677DADA867}" destId="{B9517EBE-78B6-47D5-8FBA-EE04F1B68459}" srcOrd="0" destOrd="0" parTransId="{2255C341-CA10-40C4-AA99-8A2CCEE5F8F2}" sibTransId="{37601AF2-BBC2-44AB-8102-ACC81588EA3D}"/>
    <dgm:cxn modelId="{6E0AA913-BE9B-4F16-BEA1-AF3152072B0B}" type="presOf" srcId="{4BB3E11C-4A30-4EDB-8D92-0F677DADA867}" destId="{6C0553CE-63E2-41EC-8084-58BBD37C4639}" srcOrd="0" destOrd="0" presId="urn:microsoft.com/office/officeart/2005/8/layout/radial6"/>
    <dgm:cxn modelId="{D5E45221-6CC4-4E5B-955D-6AC8F90FAC6E}" type="presOf" srcId="{99A6EF1E-686F-4D03-BC68-8017714637E9}" destId="{BC802146-8A4B-4BEF-BF1D-D42FA65C6A2B}" srcOrd="0" destOrd="0" presId="urn:microsoft.com/office/officeart/2005/8/layout/radial6"/>
    <dgm:cxn modelId="{E1613C36-FF5A-4D8B-8F95-98641DF2ECCB}" srcId="{4BB3E11C-4A30-4EDB-8D92-0F677DADA867}" destId="{99A6EF1E-686F-4D03-BC68-8017714637E9}" srcOrd="2" destOrd="0" parTransId="{EFEB0BE8-E687-4F16-9353-CF564BA44E06}" sibTransId="{F1E763EA-225E-4D8E-9F7D-A506801DB4EC}"/>
    <dgm:cxn modelId="{01C0B455-809D-415F-A7DB-FB71180567C3}" type="presOf" srcId="{C50C2EFD-DDBA-4664-95D0-CF603D08D33A}" destId="{E40EF72D-E440-4E3D-BBCA-6A9CFCDF9B79}" srcOrd="0" destOrd="0" presId="urn:microsoft.com/office/officeart/2005/8/layout/radial6"/>
    <dgm:cxn modelId="{D53F7179-0321-45B7-AD75-FD00AE56AF82}" type="presOf" srcId="{F1E763EA-225E-4D8E-9F7D-A506801DB4EC}" destId="{F1340D32-A099-4C68-99C2-363BCABF405A}" srcOrd="0" destOrd="0" presId="urn:microsoft.com/office/officeart/2005/8/layout/radial6"/>
    <dgm:cxn modelId="{A836665A-0AC6-4225-AC4A-9DA4619BFBBE}" srcId="{4BB3E11C-4A30-4EDB-8D92-0F677DADA867}" destId="{897B4F11-3FA7-4ED8-88F2-C0C6646FD1A9}" srcOrd="1" destOrd="0" parTransId="{946921D6-B212-4EF2-B691-41B1B9EAD38C}" sibTransId="{8CF81D71-153D-40F4-ADEC-C778ECD5893A}"/>
    <dgm:cxn modelId="{0287447F-3564-4C55-A7A0-3821E144728F}" srcId="{C50C2EFD-DDBA-4664-95D0-CF603D08D33A}" destId="{4BB3E11C-4A30-4EDB-8D92-0F677DADA867}" srcOrd="0" destOrd="0" parTransId="{6CB8EF5A-10FB-4A91-AE48-A2C055D61614}" sibTransId="{0F30D878-4D7E-4603-9F2F-71F2D946228F}"/>
    <dgm:cxn modelId="{C8A93A97-5F61-4857-BE8B-E64FCA049610}" type="presOf" srcId="{897B4F11-3FA7-4ED8-88F2-C0C6646FD1A9}" destId="{91F59D7A-1540-4D96-A143-5FEAEE158EB6}" srcOrd="0" destOrd="0" presId="urn:microsoft.com/office/officeart/2005/8/layout/radial6"/>
    <dgm:cxn modelId="{5160A899-04E3-4156-9194-CB23B305D8A4}" type="presOf" srcId="{37601AF2-BBC2-44AB-8102-ACC81588EA3D}" destId="{E9864B8E-407B-4BDA-B770-FA4A3801A390}" srcOrd="0" destOrd="0" presId="urn:microsoft.com/office/officeart/2005/8/layout/radial6"/>
    <dgm:cxn modelId="{86582AA0-E345-45AE-A4D9-058E4F0555C6}" type="presOf" srcId="{B9517EBE-78B6-47D5-8FBA-EE04F1B68459}" destId="{71E6F152-9988-4292-B2CC-9BE92ACAA94A}" srcOrd="0" destOrd="0" presId="urn:microsoft.com/office/officeart/2005/8/layout/radial6"/>
    <dgm:cxn modelId="{C67289EB-2380-4498-88BE-2FE4EC5BB9A1}" type="presOf" srcId="{8CF81D71-153D-40F4-ADEC-C778ECD5893A}" destId="{464F613C-50FD-48C8-99D6-36A1EC1B4ED7}" srcOrd="0" destOrd="0" presId="urn:microsoft.com/office/officeart/2005/8/layout/radial6"/>
    <dgm:cxn modelId="{8A08B4A7-3874-4C08-90A1-34C3309155CA}" type="presParOf" srcId="{E40EF72D-E440-4E3D-BBCA-6A9CFCDF9B79}" destId="{6C0553CE-63E2-41EC-8084-58BBD37C4639}" srcOrd="0" destOrd="0" presId="urn:microsoft.com/office/officeart/2005/8/layout/radial6"/>
    <dgm:cxn modelId="{8FE48E79-E0FC-4011-8528-79BAF06ED227}" type="presParOf" srcId="{E40EF72D-E440-4E3D-BBCA-6A9CFCDF9B79}" destId="{71E6F152-9988-4292-B2CC-9BE92ACAA94A}" srcOrd="1" destOrd="0" presId="urn:microsoft.com/office/officeart/2005/8/layout/radial6"/>
    <dgm:cxn modelId="{5299B8D8-FF11-4E85-A3F2-C3162A6DD65F}" type="presParOf" srcId="{E40EF72D-E440-4E3D-BBCA-6A9CFCDF9B79}" destId="{621B4B57-3722-4C91-81E2-FB85D856F726}" srcOrd="2" destOrd="0" presId="urn:microsoft.com/office/officeart/2005/8/layout/radial6"/>
    <dgm:cxn modelId="{7B474FE3-CEB2-4757-83FB-D0431D2B6B7D}" type="presParOf" srcId="{E40EF72D-E440-4E3D-BBCA-6A9CFCDF9B79}" destId="{E9864B8E-407B-4BDA-B770-FA4A3801A390}" srcOrd="3" destOrd="0" presId="urn:microsoft.com/office/officeart/2005/8/layout/radial6"/>
    <dgm:cxn modelId="{5BFE6456-D250-47CF-8A0E-5D3276606243}" type="presParOf" srcId="{E40EF72D-E440-4E3D-BBCA-6A9CFCDF9B79}" destId="{91F59D7A-1540-4D96-A143-5FEAEE158EB6}" srcOrd="4" destOrd="0" presId="urn:microsoft.com/office/officeart/2005/8/layout/radial6"/>
    <dgm:cxn modelId="{8FB22102-9906-4ABA-BD47-B0D3CEC86090}" type="presParOf" srcId="{E40EF72D-E440-4E3D-BBCA-6A9CFCDF9B79}" destId="{ED27E2EA-F015-48F4-8A6F-CD01A720BE98}" srcOrd="5" destOrd="0" presId="urn:microsoft.com/office/officeart/2005/8/layout/radial6"/>
    <dgm:cxn modelId="{15C26445-BBCB-4270-9F8C-AFCE881BA816}" type="presParOf" srcId="{E40EF72D-E440-4E3D-BBCA-6A9CFCDF9B79}" destId="{464F613C-50FD-48C8-99D6-36A1EC1B4ED7}" srcOrd="6" destOrd="0" presId="urn:microsoft.com/office/officeart/2005/8/layout/radial6"/>
    <dgm:cxn modelId="{6CBADF58-1527-4029-B9B9-A72365173EA7}" type="presParOf" srcId="{E40EF72D-E440-4E3D-BBCA-6A9CFCDF9B79}" destId="{BC802146-8A4B-4BEF-BF1D-D42FA65C6A2B}" srcOrd="7" destOrd="0" presId="urn:microsoft.com/office/officeart/2005/8/layout/radial6"/>
    <dgm:cxn modelId="{8AF77879-29AC-4550-A2A4-306A7CB5C2C3}" type="presParOf" srcId="{E40EF72D-E440-4E3D-BBCA-6A9CFCDF9B79}" destId="{6C96DD52-DFCB-4C9B-A106-45DAC58AC998}" srcOrd="8" destOrd="0" presId="urn:microsoft.com/office/officeart/2005/8/layout/radial6"/>
    <dgm:cxn modelId="{C0452B2D-9F89-4FB6-9032-E16F753912E5}" type="presParOf" srcId="{E40EF72D-E440-4E3D-BBCA-6A9CFCDF9B79}" destId="{F1340D32-A099-4C68-99C2-363BCABF405A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0C2EFD-DDBA-4664-95D0-CF603D08D33A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BB3E11C-4A30-4EDB-8D92-0F677DADA867}">
      <dgm:prSet phldrT="[Texto]" custT="1"/>
      <dgm:spPr>
        <a:solidFill>
          <a:srgbClr val="003C3D"/>
        </a:solidFill>
      </dgm:spPr>
      <dgm:t>
        <a:bodyPr/>
        <a:lstStyle/>
        <a:p>
          <a:r>
            <a:rPr lang="pt-BR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Relevância da Inovação</a:t>
          </a:r>
        </a:p>
      </dgm:t>
    </dgm:pt>
    <dgm:pt modelId="{6CB8EF5A-10FB-4A91-AE48-A2C055D61614}" type="parTrans" cxnId="{0287447F-3564-4C55-A7A0-3821E144728F}">
      <dgm:prSet/>
      <dgm:spPr/>
      <dgm:t>
        <a:bodyPr/>
        <a:lstStyle/>
        <a:p>
          <a:endParaRPr lang="pt-BR"/>
        </a:p>
      </dgm:t>
    </dgm:pt>
    <dgm:pt modelId="{0F30D878-4D7E-4603-9F2F-71F2D946228F}" type="sibTrans" cxnId="{0287447F-3564-4C55-A7A0-3821E144728F}">
      <dgm:prSet/>
      <dgm:spPr/>
      <dgm:t>
        <a:bodyPr/>
        <a:lstStyle/>
        <a:p>
          <a:endParaRPr lang="pt-BR"/>
        </a:p>
      </dgm:t>
    </dgm:pt>
    <dgm:pt modelId="{B9517EBE-78B6-47D5-8FBA-EE04F1B68459}">
      <dgm:prSet phldrT="[Texto]" custT="1"/>
      <dgm:spPr>
        <a:solidFill>
          <a:srgbClr val="003C3D"/>
        </a:solidFill>
      </dgm:spPr>
      <dgm:t>
        <a:bodyPr/>
        <a:lstStyle/>
        <a:p>
          <a:r>
            <a:rPr lang="pt-BR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Impacto para o país</a:t>
          </a:r>
        </a:p>
      </dgm:t>
    </dgm:pt>
    <dgm:pt modelId="{2255C341-CA10-40C4-AA99-8A2CCEE5F8F2}" type="parTrans" cxnId="{42FB1602-10E1-4F6E-B62F-4E49CFAE5511}">
      <dgm:prSet/>
      <dgm:spPr/>
      <dgm:t>
        <a:bodyPr/>
        <a:lstStyle/>
        <a:p>
          <a:endParaRPr lang="pt-BR"/>
        </a:p>
      </dgm:t>
    </dgm:pt>
    <dgm:pt modelId="{37601AF2-BBC2-44AB-8102-ACC81588EA3D}" type="sibTrans" cxnId="{42FB1602-10E1-4F6E-B62F-4E49CFAE5511}">
      <dgm:prSet/>
      <dgm:spPr>
        <a:solidFill>
          <a:srgbClr val="003C3D"/>
        </a:solidFill>
      </dgm:spPr>
      <dgm:t>
        <a:bodyPr/>
        <a:lstStyle/>
        <a:p>
          <a:endParaRPr lang="pt-BR">
            <a:solidFill>
              <a:srgbClr val="00969A"/>
            </a:solidFill>
          </a:endParaRPr>
        </a:p>
      </dgm:t>
    </dgm:pt>
    <dgm:pt modelId="{897B4F11-3FA7-4ED8-88F2-C0C6646FD1A9}">
      <dgm:prSet phldrT="[Texto]" custT="1"/>
      <dgm:spPr>
        <a:solidFill>
          <a:srgbClr val="003C3D"/>
        </a:solidFill>
      </dgm:spPr>
      <dgm:t>
        <a:bodyPr/>
        <a:lstStyle/>
        <a:p>
          <a:r>
            <a:rPr lang="pt-BR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Impacto para a empresa</a:t>
          </a:r>
        </a:p>
      </dgm:t>
    </dgm:pt>
    <dgm:pt modelId="{946921D6-B212-4EF2-B691-41B1B9EAD38C}" type="parTrans" cxnId="{A836665A-0AC6-4225-AC4A-9DA4619BFBBE}">
      <dgm:prSet/>
      <dgm:spPr/>
      <dgm:t>
        <a:bodyPr/>
        <a:lstStyle/>
        <a:p>
          <a:endParaRPr lang="pt-BR"/>
        </a:p>
      </dgm:t>
    </dgm:pt>
    <dgm:pt modelId="{8CF81D71-153D-40F4-ADEC-C778ECD5893A}" type="sibTrans" cxnId="{A836665A-0AC6-4225-AC4A-9DA4619BFBBE}">
      <dgm:prSet/>
      <dgm:spPr>
        <a:solidFill>
          <a:srgbClr val="003C3D"/>
        </a:solidFill>
      </dgm:spPr>
      <dgm:t>
        <a:bodyPr/>
        <a:lstStyle/>
        <a:p>
          <a:endParaRPr lang="pt-BR">
            <a:solidFill>
              <a:srgbClr val="00969A"/>
            </a:solidFill>
          </a:endParaRPr>
        </a:p>
      </dgm:t>
    </dgm:pt>
    <dgm:pt modelId="{99A6EF1E-686F-4D03-BC68-8017714637E9}">
      <dgm:prSet phldrT="[Texto]" custT="1"/>
      <dgm:spPr>
        <a:solidFill>
          <a:srgbClr val="003C3D"/>
        </a:solidFill>
      </dgm:spPr>
      <dgm:t>
        <a:bodyPr/>
        <a:lstStyle/>
        <a:p>
          <a:r>
            <a:rPr lang="pt-BR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Impacto para o setor</a:t>
          </a:r>
        </a:p>
      </dgm:t>
    </dgm:pt>
    <dgm:pt modelId="{EFEB0BE8-E687-4F16-9353-CF564BA44E06}" type="parTrans" cxnId="{E1613C36-FF5A-4D8B-8F95-98641DF2ECCB}">
      <dgm:prSet/>
      <dgm:spPr/>
      <dgm:t>
        <a:bodyPr/>
        <a:lstStyle/>
        <a:p>
          <a:endParaRPr lang="pt-BR"/>
        </a:p>
      </dgm:t>
    </dgm:pt>
    <dgm:pt modelId="{F1E763EA-225E-4D8E-9F7D-A506801DB4EC}" type="sibTrans" cxnId="{E1613C36-FF5A-4D8B-8F95-98641DF2ECCB}">
      <dgm:prSet/>
      <dgm:spPr>
        <a:solidFill>
          <a:srgbClr val="003C3D"/>
        </a:solidFill>
      </dgm:spPr>
      <dgm:t>
        <a:bodyPr/>
        <a:lstStyle/>
        <a:p>
          <a:endParaRPr lang="pt-BR">
            <a:solidFill>
              <a:srgbClr val="00969A"/>
            </a:solidFill>
          </a:endParaRPr>
        </a:p>
      </dgm:t>
    </dgm:pt>
    <dgm:pt modelId="{E40EF72D-E440-4E3D-BBCA-6A9CFCDF9B79}" type="pres">
      <dgm:prSet presAssocID="{C50C2EFD-DDBA-4664-95D0-CF603D08D33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C0553CE-63E2-41EC-8084-58BBD37C4639}" type="pres">
      <dgm:prSet presAssocID="{4BB3E11C-4A30-4EDB-8D92-0F677DADA867}" presName="centerShape" presStyleLbl="node0" presStyleIdx="0" presStyleCnt="1" custScaleX="111261" custScaleY="108691"/>
      <dgm:spPr/>
    </dgm:pt>
    <dgm:pt modelId="{71E6F152-9988-4292-B2CC-9BE92ACAA94A}" type="pres">
      <dgm:prSet presAssocID="{B9517EBE-78B6-47D5-8FBA-EE04F1B68459}" presName="node" presStyleLbl="node1" presStyleIdx="0" presStyleCnt="3" custScaleX="123441" custScaleY="126717">
        <dgm:presLayoutVars>
          <dgm:bulletEnabled val="1"/>
        </dgm:presLayoutVars>
      </dgm:prSet>
      <dgm:spPr/>
    </dgm:pt>
    <dgm:pt modelId="{621B4B57-3722-4C91-81E2-FB85D856F726}" type="pres">
      <dgm:prSet presAssocID="{B9517EBE-78B6-47D5-8FBA-EE04F1B68459}" presName="dummy" presStyleCnt="0"/>
      <dgm:spPr/>
    </dgm:pt>
    <dgm:pt modelId="{E9864B8E-407B-4BDA-B770-FA4A3801A390}" type="pres">
      <dgm:prSet presAssocID="{37601AF2-BBC2-44AB-8102-ACC81588EA3D}" presName="sibTrans" presStyleLbl="sibTrans2D1" presStyleIdx="0" presStyleCnt="3"/>
      <dgm:spPr/>
    </dgm:pt>
    <dgm:pt modelId="{91F59D7A-1540-4D96-A143-5FEAEE158EB6}" type="pres">
      <dgm:prSet presAssocID="{897B4F11-3FA7-4ED8-88F2-C0C6646FD1A9}" presName="node" presStyleLbl="node1" presStyleIdx="1" presStyleCnt="3" custScaleX="115367" custScaleY="114689">
        <dgm:presLayoutVars>
          <dgm:bulletEnabled val="1"/>
        </dgm:presLayoutVars>
      </dgm:prSet>
      <dgm:spPr/>
    </dgm:pt>
    <dgm:pt modelId="{ED27E2EA-F015-48F4-8A6F-CD01A720BE98}" type="pres">
      <dgm:prSet presAssocID="{897B4F11-3FA7-4ED8-88F2-C0C6646FD1A9}" presName="dummy" presStyleCnt="0"/>
      <dgm:spPr/>
    </dgm:pt>
    <dgm:pt modelId="{464F613C-50FD-48C8-99D6-36A1EC1B4ED7}" type="pres">
      <dgm:prSet presAssocID="{8CF81D71-153D-40F4-ADEC-C778ECD5893A}" presName="sibTrans" presStyleLbl="sibTrans2D1" presStyleIdx="1" presStyleCnt="3"/>
      <dgm:spPr/>
    </dgm:pt>
    <dgm:pt modelId="{BC802146-8A4B-4BEF-BF1D-D42FA65C6A2B}" type="pres">
      <dgm:prSet presAssocID="{99A6EF1E-686F-4D03-BC68-8017714637E9}" presName="node" presStyleLbl="node1" presStyleIdx="2" presStyleCnt="3" custScaleX="119904" custScaleY="114689">
        <dgm:presLayoutVars>
          <dgm:bulletEnabled val="1"/>
        </dgm:presLayoutVars>
      </dgm:prSet>
      <dgm:spPr/>
    </dgm:pt>
    <dgm:pt modelId="{6C96DD52-DFCB-4C9B-A106-45DAC58AC998}" type="pres">
      <dgm:prSet presAssocID="{99A6EF1E-686F-4D03-BC68-8017714637E9}" presName="dummy" presStyleCnt="0"/>
      <dgm:spPr/>
    </dgm:pt>
    <dgm:pt modelId="{F1340D32-A099-4C68-99C2-363BCABF405A}" type="pres">
      <dgm:prSet presAssocID="{F1E763EA-225E-4D8E-9F7D-A506801DB4EC}" presName="sibTrans" presStyleLbl="sibTrans2D1" presStyleIdx="2" presStyleCnt="3"/>
      <dgm:spPr/>
    </dgm:pt>
  </dgm:ptLst>
  <dgm:cxnLst>
    <dgm:cxn modelId="{42FB1602-10E1-4F6E-B62F-4E49CFAE5511}" srcId="{4BB3E11C-4A30-4EDB-8D92-0F677DADA867}" destId="{B9517EBE-78B6-47D5-8FBA-EE04F1B68459}" srcOrd="0" destOrd="0" parTransId="{2255C341-CA10-40C4-AA99-8A2CCEE5F8F2}" sibTransId="{37601AF2-BBC2-44AB-8102-ACC81588EA3D}"/>
    <dgm:cxn modelId="{681ED010-5E33-4C28-A630-573F4D044439}" type="presOf" srcId="{B9517EBE-78B6-47D5-8FBA-EE04F1B68459}" destId="{71E6F152-9988-4292-B2CC-9BE92ACAA94A}" srcOrd="0" destOrd="0" presId="urn:microsoft.com/office/officeart/2005/8/layout/radial6"/>
    <dgm:cxn modelId="{E1613C36-FF5A-4D8B-8F95-98641DF2ECCB}" srcId="{4BB3E11C-4A30-4EDB-8D92-0F677DADA867}" destId="{99A6EF1E-686F-4D03-BC68-8017714637E9}" srcOrd="2" destOrd="0" parTransId="{EFEB0BE8-E687-4F16-9353-CF564BA44E06}" sibTransId="{F1E763EA-225E-4D8E-9F7D-A506801DB4EC}"/>
    <dgm:cxn modelId="{609A685B-52A4-4063-9785-918B56D78ACE}" type="presOf" srcId="{4BB3E11C-4A30-4EDB-8D92-0F677DADA867}" destId="{6C0553CE-63E2-41EC-8084-58BBD37C4639}" srcOrd="0" destOrd="0" presId="urn:microsoft.com/office/officeart/2005/8/layout/radial6"/>
    <dgm:cxn modelId="{0F92F64E-A5E3-4C66-8805-8D1698006C74}" type="presOf" srcId="{8CF81D71-153D-40F4-ADEC-C778ECD5893A}" destId="{464F613C-50FD-48C8-99D6-36A1EC1B4ED7}" srcOrd="0" destOrd="0" presId="urn:microsoft.com/office/officeart/2005/8/layout/radial6"/>
    <dgm:cxn modelId="{A836665A-0AC6-4225-AC4A-9DA4619BFBBE}" srcId="{4BB3E11C-4A30-4EDB-8D92-0F677DADA867}" destId="{897B4F11-3FA7-4ED8-88F2-C0C6646FD1A9}" srcOrd="1" destOrd="0" parTransId="{946921D6-B212-4EF2-B691-41B1B9EAD38C}" sibTransId="{8CF81D71-153D-40F4-ADEC-C778ECD5893A}"/>
    <dgm:cxn modelId="{0287447F-3564-4C55-A7A0-3821E144728F}" srcId="{C50C2EFD-DDBA-4664-95D0-CF603D08D33A}" destId="{4BB3E11C-4A30-4EDB-8D92-0F677DADA867}" srcOrd="0" destOrd="0" parTransId="{6CB8EF5A-10FB-4A91-AE48-A2C055D61614}" sibTransId="{0F30D878-4D7E-4603-9F2F-71F2D946228F}"/>
    <dgm:cxn modelId="{E54E8790-1053-4D4A-A387-9FD478FBC8A3}" type="presOf" srcId="{99A6EF1E-686F-4D03-BC68-8017714637E9}" destId="{BC802146-8A4B-4BEF-BF1D-D42FA65C6A2B}" srcOrd="0" destOrd="0" presId="urn:microsoft.com/office/officeart/2005/8/layout/radial6"/>
    <dgm:cxn modelId="{24F32BA4-0DA4-4C02-87E2-E0A0B66E33C8}" type="presOf" srcId="{37601AF2-BBC2-44AB-8102-ACC81588EA3D}" destId="{E9864B8E-407B-4BDA-B770-FA4A3801A390}" srcOrd="0" destOrd="0" presId="urn:microsoft.com/office/officeart/2005/8/layout/radial6"/>
    <dgm:cxn modelId="{3D5E13B2-A15D-4605-847C-6AC5DB1027BE}" type="presOf" srcId="{897B4F11-3FA7-4ED8-88F2-C0C6646FD1A9}" destId="{91F59D7A-1540-4D96-A143-5FEAEE158EB6}" srcOrd="0" destOrd="0" presId="urn:microsoft.com/office/officeart/2005/8/layout/radial6"/>
    <dgm:cxn modelId="{ABB74BC9-9F08-47CC-A839-1FE13132C1F1}" type="presOf" srcId="{F1E763EA-225E-4D8E-9F7D-A506801DB4EC}" destId="{F1340D32-A099-4C68-99C2-363BCABF405A}" srcOrd="0" destOrd="0" presId="urn:microsoft.com/office/officeart/2005/8/layout/radial6"/>
    <dgm:cxn modelId="{D60E8FE5-9BE4-47A6-A4A8-9F4CB642DEAE}" type="presOf" srcId="{C50C2EFD-DDBA-4664-95D0-CF603D08D33A}" destId="{E40EF72D-E440-4E3D-BBCA-6A9CFCDF9B79}" srcOrd="0" destOrd="0" presId="urn:microsoft.com/office/officeart/2005/8/layout/radial6"/>
    <dgm:cxn modelId="{ACE7A2D5-ECD1-4CCE-A966-A0373B4C0332}" type="presParOf" srcId="{E40EF72D-E440-4E3D-BBCA-6A9CFCDF9B79}" destId="{6C0553CE-63E2-41EC-8084-58BBD37C4639}" srcOrd="0" destOrd="0" presId="urn:microsoft.com/office/officeart/2005/8/layout/radial6"/>
    <dgm:cxn modelId="{C4891B2B-9DC2-444F-A00E-92E2596ACE88}" type="presParOf" srcId="{E40EF72D-E440-4E3D-BBCA-6A9CFCDF9B79}" destId="{71E6F152-9988-4292-B2CC-9BE92ACAA94A}" srcOrd="1" destOrd="0" presId="urn:microsoft.com/office/officeart/2005/8/layout/radial6"/>
    <dgm:cxn modelId="{8524A9D4-7B5A-443E-A92A-B513275BB458}" type="presParOf" srcId="{E40EF72D-E440-4E3D-BBCA-6A9CFCDF9B79}" destId="{621B4B57-3722-4C91-81E2-FB85D856F726}" srcOrd="2" destOrd="0" presId="urn:microsoft.com/office/officeart/2005/8/layout/radial6"/>
    <dgm:cxn modelId="{AB4D54AA-FBB0-4D50-9CA9-F66A6FB0B4C1}" type="presParOf" srcId="{E40EF72D-E440-4E3D-BBCA-6A9CFCDF9B79}" destId="{E9864B8E-407B-4BDA-B770-FA4A3801A390}" srcOrd="3" destOrd="0" presId="urn:microsoft.com/office/officeart/2005/8/layout/radial6"/>
    <dgm:cxn modelId="{5E7963EF-8105-4EEB-BEFB-A678E8322CC1}" type="presParOf" srcId="{E40EF72D-E440-4E3D-BBCA-6A9CFCDF9B79}" destId="{91F59D7A-1540-4D96-A143-5FEAEE158EB6}" srcOrd="4" destOrd="0" presId="urn:microsoft.com/office/officeart/2005/8/layout/radial6"/>
    <dgm:cxn modelId="{142A3C98-55E8-4C01-B321-0F3FDCB6A446}" type="presParOf" srcId="{E40EF72D-E440-4E3D-BBCA-6A9CFCDF9B79}" destId="{ED27E2EA-F015-48F4-8A6F-CD01A720BE98}" srcOrd="5" destOrd="0" presId="urn:microsoft.com/office/officeart/2005/8/layout/radial6"/>
    <dgm:cxn modelId="{6C15758A-6596-428E-B283-84A872D2C5A5}" type="presParOf" srcId="{E40EF72D-E440-4E3D-BBCA-6A9CFCDF9B79}" destId="{464F613C-50FD-48C8-99D6-36A1EC1B4ED7}" srcOrd="6" destOrd="0" presId="urn:microsoft.com/office/officeart/2005/8/layout/radial6"/>
    <dgm:cxn modelId="{3E96665C-D07C-458E-B6B6-100E92DCEA8C}" type="presParOf" srcId="{E40EF72D-E440-4E3D-BBCA-6A9CFCDF9B79}" destId="{BC802146-8A4B-4BEF-BF1D-D42FA65C6A2B}" srcOrd="7" destOrd="0" presId="urn:microsoft.com/office/officeart/2005/8/layout/radial6"/>
    <dgm:cxn modelId="{C9707BFA-1463-4A0C-AA71-38EDECE769C8}" type="presParOf" srcId="{E40EF72D-E440-4E3D-BBCA-6A9CFCDF9B79}" destId="{6C96DD52-DFCB-4C9B-A106-45DAC58AC998}" srcOrd="8" destOrd="0" presId="urn:microsoft.com/office/officeart/2005/8/layout/radial6"/>
    <dgm:cxn modelId="{795D598B-92B5-4FE5-9312-DE6675AB05F5}" type="presParOf" srcId="{E40EF72D-E440-4E3D-BBCA-6A9CFCDF9B79}" destId="{F1340D32-A099-4C68-99C2-363BCABF405A}" srcOrd="9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40D32-A099-4C68-99C2-363BCABF405A}">
      <dsp:nvSpPr>
        <dsp:cNvPr id="0" name=""/>
        <dsp:cNvSpPr/>
      </dsp:nvSpPr>
      <dsp:spPr>
        <a:xfrm>
          <a:off x="1230218" y="541240"/>
          <a:ext cx="3260082" cy="3260082"/>
        </a:xfrm>
        <a:prstGeom prst="blockArc">
          <a:avLst>
            <a:gd name="adj1" fmla="val 9000000"/>
            <a:gd name="adj2" fmla="val 162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4F613C-50FD-48C8-99D6-36A1EC1B4ED7}">
      <dsp:nvSpPr>
        <dsp:cNvPr id="0" name=""/>
        <dsp:cNvSpPr/>
      </dsp:nvSpPr>
      <dsp:spPr>
        <a:xfrm>
          <a:off x="1230218" y="541240"/>
          <a:ext cx="3260082" cy="3260082"/>
        </a:xfrm>
        <a:prstGeom prst="blockArc">
          <a:avLst>
            <a:gd name="adj1" fmla="val 1800000"/>
            <a:gd name="adj2" fmla="val 90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64B8E-407B-4BDA-B770-FA4A3801A390}">
      <dsp:nvSpPr>
        <dsp:cNvPr id="0" name=""/>
        <dsp:cNvSpPr/>
      </dsp:nvSpPr>
      <dsp:spPr>
        <a:xfrm>
          <a:off x="1230218" y="541240"/>
          <a:ext cx="3260082" cy="3260082"/>
        </a:xfrm>
        <a:prstGeom prst="blockArc">
          <a:avLst>
            <a:gd name="adj1" fmla="val 16200000"/>
            <a:gd name="adj2" fmla="val 18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0553CE-63E2-41EC-8084-58BBD37C4639}">
      <dsp:nvSpPr>
        <dsp:cNvPr id="0" name=""/>
        <dsp:cNvSpPr/>
      </dsp:nvSpPr>
      <dsp:spPr>
        <a:xfrm>
          <a:off x="2057655" y="1381809"/>
          <a:ext cx="1605209" cy="15789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Grau de Inovação</a:t>
          </a:r>
        </a:p>
      </dsp:txBody>
      <dsp:txXfrm>
        <a:off x="2292732" y="1613040"/>
        <a:ext cx="1135055" cy="1116483"/>
      </dsp:txXfrm>
    </dsp:sp>
    <dsp:sp modelId="{71E6F152-9988-4292-B2CC-9BE92ACAA94A}">
      <dsp:nvSpPr>
        <dsp:cNvPr id="0" name=""/>
        <dsp:cNvSpPr/>
      </dsp:nvSpPr>
      <dsp:spPr>
        <a:xfrm>
          <a:off x="2207258" y="-50891"/>
          <a:ext cx="1306002" cy="12599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Ineditismo</a:t>
          </a:r>
        </a:p>
      </dsp:txBody>
      <dsp:txXfrm>
        <a:off x="2398518" y="133618"/>
        <a:ext cx="923482" cy="890885"/>
      </dsp:txXfrm>
    </dsp:sp>
    <dsp:sp modelId="{91F59D7A-1540-4D96-A143-5FEAEE158EB6}">
      <dsp:nvSpPr>
        <dsp:cNvPr id="0" name=""/>
        <dsp:cNvSpPr/>
      </dsp:nvSpPr>
      <dsp:spPr>
        <a:xfrm>
          <a:off x="3560844" y="2318420"/>
          <a:ext cx="1356639" cy="1297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Esforço tecnológico</a:t>
          </a:r>
        </a:p>
      </dsp:txBody>
      <dsp:txXfrm>
        <a:off x="3759519" y="2508499"/>
        <a:ext cx="959289" cy="917786"/>
      </dsp:txXfrm>
    </dsp:sp>
    <dsp:sp modelId="{BC802146-8A4B-4BEF-BF1D-D42FA65C6A2B}">
      <dsp:nvSpPr>
        <dsp:cNvPr id="0" name=""/>
        <dsp:cNvSpPr/>
      </dsp:nvSpPr>
      <dsp:spPr>
        <a:xfrm>
          <a:off x="774434" y="2313776"/>
          <a:ext cx="1413842" cy="13072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Intensidade da Inovação</a:t>
          </a:r>
        </a:p>
      </dsp:txBody>
      <dsp:txXfrm>
        <a:off x="981486" y="2505216"/>
        <a:ext cx="999738" cy="9243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40D32-A099-4C68-99C2-363BCABF405A}">
      <dsp:nvSpPr>
        <dsp:cNvPr id="0" name=""/>
        <dsp:cNvSpPr/>
      </dsp:nvSpPr>
      <dsp:spPr>
        <a:xfrm>
          <a:off x="1227833" y="559073"/>
          <a:ext cx="3260082" cy="3260082"/>
        </a:xfrm>
        <a:prstGeom prst="blockArc">
          <a:avLst>
            <a:gd name="adj1" fmla="val 9000000"/>
            <a:gd name="adj2" fmla="val 16200000"/>
            <a:gd name="adj3" fmla="val 4640"/>
          </a:avLst>
        </a:prstGeom>
        <a:solidFill>
          <a:srgbClr val="003C3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4F613C-50FD-48C8-99D6-36A1EC1B4ED7}">
      <dsp:nvSpPr>
        <dsp:cNvPr id="0" name=""/>
        <dsp:cNvSpPr/>
      </dsp:nvSpPr>
      <dsp:spPr>
        <a:xfrm>
          <a:off x="1227833" y="559073"/>
          <a:ext cx="3260082" cy="3260082"/>
        </a:xfrm>
        <a:prstGeom prst="blockArc">
          <a:avLst>
            <a:gd name="adj1" fmla="val 1800000"/>
            <a:gd name="adj2" fmla="val 9000000"/>
            <a:gd name="adj3" fmla="val 4640"/>
          </a:avLst>
        </a:prstGeom>
        <a:solidFill>
          <a:srgbClr val="003C3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64B8E-407B-4BDA-B770-FA4A3801A390}">
      <dsp:nvSpPr>
        <dsp:cNvPr id="0" name=""/>
        <dsp:cNvSpPr/>
      </dsp:nvSpPr>
      <dsp:spPr>
        <a:xfrm>
          <a:off x="1227833" y="559073"/>
          <a:ext cx="3260082" cy="3260082"/>
        </a:xfrm>
        <a:prstGeom prst="blockArc">
          <a:avLst>
            <a:gd name="adj1" fmla="val 16200000"/>
            <a:gd name="adj2" fmla="val 1800000"/>
            <a:gd name="adj3" fmla="val 4640"/>
          </a:avLst>
        </a:prstGeom>
        <a:solidFill>
          <a:srgbClr val="003C3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0553CE-63E2-41EC-8084-58BBD37C4639}">
      <dsp:nvSpPr>
        <dsp:cNvPr id="0" name=""/>
        <dsp:cNvSpPr/>
      </dsp:nvSpPr>
      <dsp:spPr>
        <a:xfrm>
          <a:off x="2022973" y="1373498"/>
          <a:ext cx="1669803" cy="1631233"/>
        </a:xfrm>
        <a:prstGeom prst="ellipse">
          <a:avLst/>
        </a:prstGeom>
        <a:solidFill>
          <a:srgbClr val="003C3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Relevância da Inovação</a:t>
          </a:r>
        </a:p>
      </dsp:txBody>
      <dsp:txXfrm>
        <a:off x="2267510" y="1612387"/>
        <a:ext cx="1180729" cy="1153455"/>
      </dsp:txXfrm>
    </dsp:sp>
    <dsp:sp modelId="{71E6F152-9988-4292-B2CC-9BE92ACAA94A}">
      <dsp:nvSpPr>
        <dsp:cNvPr id="0" name=""/>
        <dsp:cNvSpPr/>
      </dsp:nvSpPr>
      <dsp:spPr>
        <a:xfrm>
          <a:off x="2209464" y="-68724"/>
          <a:ext cx="1296820" cy="1331236"/>
        </a:xfrm>
        <a:prstGeom prst="ellipse">
          <a:avLst/>
        </a:prstGeom>
        <a:solidFill>
          <a:srgbClr val="003C3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Impacto para o país</a:t>
          </a:r>
        </a:p>
      </dsp:txBody>
      <dsp:txXfrm>
        <a:off x="2399379" y="126231"/>
        <a:ext cx="916990" cy="941326"/>
      </dsp:txXfrm>
    </dsp:sp>
    <dsp:sp modelId="{91F59D7A-1540-4D96-A143-5FEAEE158EB6}">
      <dsp:nvSpPr>
        <dsp:cNvPr id="0" name=""/>
        <dsp:cNvSpPr/>
      </dsp:nvSpPr>
      <dsp:spPr>
        <a:xfrm>
          <a:off x="3630779" y="2382788"/>
          <a:ext cx="1211998" cy="1204875"/>
        </a:xfrm>
        <a:prstGeom prst="ellipse">
          <a:avLst/>
        </a:prstGeom>
        <a:solidFill>
          <a:srgbClr val="003C3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Impacto para a empresa</a:t>
          </a:r>
        </a:p>
      </dsp:txBody>
      <dsp:txXfrm>
        <a:off x="3808272" y="2559238"/>
        <a:ext cx="857012" cy="851975"/>
      </dsp:txXfrm>
    </dsp:sp>
    <dsp:sp modelId="{BC802146-8A4B-4BEF-BF1D-D42FA65C6A2B}">
      <dsp:nvSpPr>
        <dsp:cNvPr id="0" name=""/>
        <dsp:cNvSpPr/>
      </dsp:nvSpPr>
      <dsp:spPr>
        <a:xfrm>
          <a:off x="849139" y="2382788"/>
          <a:ext cx="1259662" cy="1204875"/>
        </a:xfrm>
        <a:prstGeom prst="ellipse">
          <a:avLst/>
        </a:prstGeom>
        <a:solidFill>
          <a:srgbClr val="003C3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Impacto para o setor</a:t>
          </a:r>
        </a:p>
      </dsp:txBody>
      <dsp:txXfrm>
        <a:off x="1033612" y="2559238"/>
        <a:ext cx="890716" cy="851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CA88F73-8082-4B5A-879F-C17F6C70CA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855C11-2846-464E-9117-8768C0750E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5EEF863-B4DB-43A4-ABE5-832DC5125C84}" type="datetimeFigureOut">
              <a:rPr lang="pt-BR"/>
              <a:pPr>
                <a:defRPr/>
              </a:pPr>
              <a:t>11/06/2019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5B78F-2C38-424B-BBD1-D5D41E532A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210C1-0940-40AB-BD4F-9F41AA5235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C0430DB-945B-488F-9B7F-98A3842ABD26}" type="slidenum">
              <a:rPr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5403A05A-E8EA-4F23-8514-6A07DFAE4B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7B21BC6-3EC5-4462-9B39-08D5C0D67E9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F7A2F4D-207D-482C-9814-843F160C4E5C}" type="datetimeFigureOut">
              <a:rPr lang="pt-BR"/>
              <a:pPr>
                <a:defRPr/>
              </a:pPr>
              <a:t>11/06/2019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792FB639-2BB5-4D0B-8AD2-189FDEBB57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03D44349-CD52-4B78-B226-23EA33DED3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Editar estilos de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940F7F-BBCD-4B45-9669-A49BC768479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0447E81-082A-4E31-81DD-14BC5E021E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77F99CB-C866-4C98-9F70-7B7076223A2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F99CB-C866-4C98-9F70-7B7076223A27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163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604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0E34CD8-561E-48A2-8B33-01C777B6FB98}" type="slidenum">
              <a:rPr lang="pt-BR" altLang="pt-BR" smtClean="0"/>
              <a:pPr/>
              <a:t>16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32404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Slide que resume</a:t>
            </a:r>
            <a:r>
              <a:rPr lang="pt-BR" baseline="0" dirty="0"/>
              <a:t> as modalidades de apoio da Finep, desde a concepção da ideia (CENTELHA) até o apoio à empresa consolidada (Finep Inovação).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CA286-6133-4BA0-93BF-0CFFCE8E6331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1162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8CDD-35B7-4773-B743-1EB132FE59E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1890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Slide que resume</a:t>
            </a:r>
            <a:r>
              <a:rPr lang="pt-BR" baseline="0" dirty="0"/>
              <a:t> as modalidades de apoio da Finep, desde a concepção da ideia (CENTELHA) até o apoio à empresa consolidada (Finep Inovação).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CA286-6133-4BA0-93BF-0CFFCE8E6331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3360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critérios (direcionadores) para análise do Grau de Inovação: (i) Intensidade</a:t>
            </a:r>
            <a:r>
              <a:rPr lang="pt-BR" baseline="0" dirty="0"/>
              <a:t> da inovação (grau de novidade do produto/processo/serviço para o mercado ou para a empresa; (</a:t>
            </a:r>
            <a:r>
              <a:rPr lang="pt-BR" baseline="0" dirty="0" err="1"/>
              <a:t>ii</a:t>
            </a:r>
            <a:r>
              <a:rPr lang="pt-BR" baseline="0" dirty="0"/>
              <a:t>) Abrangência (grau de ineditismo); (</a:t>
            </a:r>
            <a:r>
              <a:rPr lang="pt-BR" baseline="0" dirty="0" err="1"/>
              <a:t>iii</a:t>
            </a:r>
            <a:r>
              <a:rPr lang="pt-BR" baseline="0" dirty="0"/>
              <a:t>) Mobilização do sistema de inovação (grau de interação da empresa como componente de sistemas complexos e a ligação e redes entre agentes de inovação); (</a:t>
            </a:r>
            <a:r>
              <a:rPr lang="pt-BR" baseline="0" dirty="0" err="1"/>
              <a:t>iv</a:t>
            </a:r>
            <a:r>
              <a:rPr lang="pt-BR" baseline="0" dirty="0"/>
              <a:t>) Grau de incerteza tecnológica (exequibilidade e viabilidade econômica não estão asseguradas); (v) Qualificação da equipe (qualificação e dimensionamento da equipe para execução do Plano Estratégico de Inovação; (vi) Composição dos itens de dispêndio (intensidade de conhecimento necessário para o desenvolvimento da inovação); (</a:t>
            </a:r>
            <a:r>
              <a:rPr lang="pt-BR" baseline="0" dirty="0" err="1"/>
              <a:t>vii</a:t>
            </a:r>
            <a:r>
              <a:rPr lang="pt-BR" baseline="0" dirty="0"/>
              <a:t>) Trajetória de inovação da empresa (esforço da empresa em desenvolver sua capacidade de inovar.</a:t>
            </a:r>
          </a:p>
          <a:p>
            <a:r>
              <a:rPr lang="pt-BR" baseline="0" dirty="0"/>
              <a:t>Os critérios (direcionadores) para a análise do Relevância da Inovação: (i) Relevância do tema dentro das prioridades do setor; (</a:t>
            </a:r>
            <a:r>
              <a:rPr lang="pt-BR" baseline="0" dirty="0" err="1"/>
              <a:t>ii</a:t>
            </a:r>
            <a:r>
              <a:rPr lang="pt-BR" baseline="0" dirty="0"/>
              <a:t>) Impacto na estrutura do mercado; (</a:t>
            </a:r>
            <a:r>
              <a:rPr lang="pt-BR" baseline="0" dirty="0" err="1"/>
              <a:t>iii</a:t>
            </a:r>
            <a:r>
              <a:rPr lang="pt-BR" baseline="0" dirty="0"/>
              <a:t>) Relevância para a empresa; (</a:t>
            </a:r>
            <a:r>
              <a:rPr lang="pt-BR" baseline="0" dirty="0" err="1"/>
              <a:t>iv</a:t>
            </a:r>
            <a:r>
              <a:rPr lang="pt-BR" baseline="0" dirty="0"/>
              <a:t>) Internacionalização (benefícios para o País).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8CDD-35B7-4773-B743-1EB132FE59E6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8082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12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A707875-07F5-4637-8D6B-737936AEBFFB}" type="slidenum">
              <a:rPr lang="pt-BR" altLang="pt-BR" smtClean="0"/>
              <a:pPr/>
              <a:t>24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0827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33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45C498C-6AE6-4A49-A9A4-BF17D59BE0AA}" type="slidenum">
              <a:rPr lang="pt-BR" altLang="pt-BR" smtClean="0"/>
              <a:pPr/>
              <a:t>25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32563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Proposta</a:t>
            </a:r>
            <a:r>
              <a:rPr lang="pt-BR" b="1" baseline="0" dirty="0"/>
              <a:t> de e</a:t>
            </a:r>
            <a:r>
              <a:rPr lang="pt-BR" b="1" dirty="0"/>
              <a:t>ixos de atuação da Finep para o</a:t>
            </a:r>
            <a:r>
              <a:rPr lang="pt-BR" b="1" baseline="0" dirty="0"/>
              <a:t> fortalecimento da CT&amp;I nacional. 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2C7B0-BB70-4665-9591-E9F87E594E13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3872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>
              <a:solidFill>
                <a:srgbClr val="ED520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39CC2-9966-4324-87B5-C2CB19698D48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2040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F99CB-C866-4C98-9F70-7B7076223A27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8683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Slide que resume</a:t>
            </a:r>
            <a:r>
              <a:rPr lang="pt-BR" baseline="0" dirty="0"/>
              <a:t> as modalidades de apoio da Finep, desde a concepção da ideia (CENTELHA) até o apoio à empresa consolidada (Finep Inovação).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CA286-6133-4BA0-93BF-0CFFCE8E6331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0802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889F-7AD8-4C47-AB15-B9DFC6CFB36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7666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74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93D3ADA-5E8F-4755-B1F6-A3495CB9DA98}" type="slidenum">
              <a:rPr lang="pt-BR" altLang="pt-BR" smtClean="0"/>
              <a:pPr/>
              <a:t>11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54990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A9D80E1-DA31-44DD-93CE-1CCF34F58874}" type="slidenum">
              <a:rPr lang="pt-BR" altLang="pt-BR" smtClean="0"/>
              <a:pPr/>
              <a:t>12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3834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A9D80E1-DA31-44DD-93CE-1CCF34F58874}" type="slidenum">
              <a:rPr lang="pt-BR" altLang="pt-BR" smtClean="0"/>
              <a:pPr/>
              <a:t>13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85568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604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0E34CD8-561E-48A2-8B33-01C777B6FB98}" type="slidenum">
              <a:rPr lang="pt-BR" altLang="pt-BR" smtClean="0"/>
              <a:pPr/>
              <a:t>15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7530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Agrupar 7"/>
          <p:cNvGrpSpPr>
            <a:grpSpLocks/>
          </p:cNvGrpSpPr>
          <p:nvPr userDrawn="1"/>
        </p:nvGrpSpPr>
        <p:grpSpPr bwMode="auto">
          <a:xfrm>
            <a:off x="6145213" y="1217613"/>
            <a:ext cx="2800350" cy="1582737"/>
            <a:chOff x="6145427" y="1217912"/>
            <a:chExt cx="2800865" cy="1582953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29A47077-43B6-4434-819B-23323059EFCE}"/>
                </a:ext>
              </a:extLst>
            </p:cNvPr>
            <p:cNvSpPr/>
            <p:nvPr userDrawn="1"/>
          </p:nvSpPr>
          <p:spPr>
            <a:xfrm>
              <a:off x="6145427" y="1597376"/>
              <a:ext cx="2627795" cy="1203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8B7B281E-E90F-4472-9816-21925E8E2A13}"/>
                </a:ext>
              </a:extLst>
            </p:cNvPr>
            <p:cNvSpPr/>
            <p:nvPr userDrawn="1"/>
          </p:nvSpPr>
          <p:spPr>
            <a:xfrm>
              <a:off x="7006010" y="1217912"/>
              <a:ext cx="1940282" cy="1203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pic>
        <p:nvPicPr>
          <p:cNvPr id="7" name="Imagem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1639888"/>
            <a:ext cx="2643188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810221" y="3370036"/>
            <a:ext cx="7714237" cy="1937202"/>
          </a:xfrm>
        </p:spPr>
        <p:txBody>
          <a:bodyPr>
            <a:noAutofit/>
          </a:bodyPr>
          <a:lstStyle>
            <a:lvl1pPr algn="r">
              <a:defRPr sz="4400" b="1" i="0">
                <a:solidFill>
                  <a:srgbClr val="DD4F0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719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4EEE902-6CED-477E-8256-629F760A5F5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91513" y="6546850"/>
            <a:ext cx="452437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fld id="{02D172D5-FA11-4DB4-A491-43ED87AF9DEF}" type="slidenum">
              <a:rPr lang="pt-BR" altLang="pt-BR" sz="1200" smtClean="0">
                <a:latin typeface="Tahoma" panose="020B0604030504040204" pitchFamily="34" charset="0"/>
                <a:cs typeface="Tahoma" panose="020B0604030504040204" pitchFamily="34" charset="0"/>
              </a:rPr>
              <a:pPr algn="ctr" eaLnBrk="1" hangingPunct="1">
                <a:defRPr/>
              </a:pPr>
              <a:t>‹nº›</a:t>
            </a:fld>
            <a:endParaRPr lang="pt-BR" altLang="pt-BR" sz="12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9805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051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10064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ch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C2511071-1AB3-45E4-ABB2-6614EE1C1687}"/>
              </a:ext>
            </a:extLst>
          </p:cNvPr>
          <p:cNvSpPr txBox="1">
            <a:spLocks/>
          </p:cNvSpPr>
          <p:nvPr userDrawn="1"/>
        </p:nvSpPr>
        <p:spPr>
          <a:xfrm>
            <a:off x="419100" y="2749550"/>
            <a:ext cx="3876675" cy="561975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>
                <a:solidFill>
                  <a:schemeClr val="bg2"/>
                </a:solidFill>
              </a:rPr>
              <a:t>SAC: </a:t>
            </a:r>
            <a:r>
              <a:rPr lang="en-US" sz="1200" b="0" dirty="0">
                <a:solidFill>
                  <a:schemeClr val="bg2"/>
                </a:solidFill>
              </a:rPr>
              <a:t>21 2555-0555 | sac@finep.gov.br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200" dirty="0">
                <a:solidFill>
                  <a:schemeClr val="bg2"/>
                </a:solidFill>
              </a:rPr>
              <a:t>Ouvidoria: </a:t>
            </a:r>
            <a:r>
              <a:rPr lang="en-US" sz="1200" b="0" dirty="0">
                <a:solidFill>
                  <a:schemeClr val="bg2"/>
                </a:solidFill>
              </a:rPr>
              <a:t>21 2555-0230 | ouvidoria@finep.gov.br</a:t>
            </a:r>
          </a:p>
        </p:txBody>
      </p:sp>
      <p:pic>
        <p:nvPicPr>
          <p:cNvPr id="5" name="Imagem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141663"/>
            <a:ext cx="242252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5"/>
          <p:cNvSpPr>
            <a:spLocks noGrp="1"/>
          </p:cNvSpPr>
          <p:nvPr>
            <p:ph type="title"/>
          </p:nvPr>
        </p:nvSpPr>
        <p:spPr>
          <a:xfrm>
            <a:off x="418842" y="1472534"/>
            <a:ext cx="5812905" cy="919528"/>
          </a:xfrm>
        </p:spPr>
        <p:txBody>
          <a:bodyPr>
            <a:noAutofit/>
          </a:bodyPr>
          <a:lstStyle>
            <a:lvl1pPr algn="l"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303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Users\biancab\Documents\Bianca\Slides\Slide-0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97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810221" y="3370036"/>
            <a:ext cx="7714237" cy="1937202"/>
          </a:xfrm>
        </p:spPr>
        <p:txBody>
          <a:bodyPr>
            <a:noAutofit/>
          </a:bodyPr>
          <a:lstStyle>
            <a:lvl1pPr algn="r">
              <a:defRPr sz="4400" b="1" i="0">
                <a:solidFill>
                  <a:srgbClr val="DD4F0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417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6D90F61-975D-4561-A317-37AEC182A6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69313" y="6494463"/>
            <a:ext cx="436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0DF9523-B9A8-42D8-8E20-6611013576C5}" type="slidenum">
              <a:rPr lang="pt-BR" altLang="pt-BR" sz="1200" smtClean="0"/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pt-BR" altLang="pt-BR" sz="120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9805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0514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6063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ch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F86F450-C0EB-4780-8BCF-95DB5E534757}"/>
              </a:ext>
            </a:extLst>
          </p:cNvPr>
          <p:cNvSpPr txBox="1">
            <a:spLocks/>
          </p:cNvSpPr>
          <p:nvPr userDrawn="1"/>
        </p:nvSpPr>
        <p:spPr>
          <a:xfrm>
            <a:off x="419100" y="2749550"/>
            <a:ext cx="3876675" cy="561975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>
                <a:solidFill>
                  <a:schemeClr val="bg2"/>
                </a:solidFill>
              </a:rPr>
              <a:t>SAC: </a:t>
            </a:r>
            <a:r>
              <a:rPr lang="en-US" sz="1200" b="0" dirty="0">
                <a:solidFill>
                  <a:schemeClr val="bg2"/>
                </a:solidFill>
              </a:rPr>
              <a:t>21 2555-0555 | sac@finep.gov.br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200" dirty="0">
                <a:solidFill>
                  <a:schemeClr val="bg2"/>
                </a:solidFill>
              </a:rPr>
              <a:t>Ouvidoria: </a:t>
            </a:r>
            <a:r>
              <a:rPr lang="en-US" sz="1200" b="0" dirty="0">
                <a:solidFill>
                  <a:schemeClr val="bg2"/>
                </a:solidFill>
              </a:rPr>
              <a:t>21 2557-2414 | ouvidoria@finep.gov.br</a:t>
            </a:r>
          </a:p>
        </p:txBody>
      </p:sp>
      <p:pic>
        <p:nvPicPr>
          <p:cNvPr id="5" name="Imagem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568700"/>
            <a:ext cx="3683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5"/>
          <p:cNvSpPr>
            <a:spLocks noGrp="1"/>
          </p:cNvSpPr>
          <p:nvPr>
            <p:ph type="title"/>
          </p:nvPr>
        </p:nvSpPr>
        <p:spPr>
          <a:xfrm>
            <a:off x="418842" y="1472534"/>
            <a:ext cx="5812905" cy="919528"/>
          </a:xfrm>
        </p:spPr>
        <p:txBody>
          <a:bodyPr>
            <a:noAutofit/>
          </a:bodyPr>
          <a:lstStyle>
            <a:lvl1pPr algn="l"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4410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  <a:endParaRPr lang="en-US" altLang="pt-BR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8E971-42C9-47BC-8FEC-DEEF83840A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fld id="{37F9724F-0C28-4F9D-B5CC-7F866087CD37}" type="datetime1">
              <a:rPr lang="en-US"/>
              <a:pPr>
                <a:defRPr/>
              </a:pPr>
              <a:t>6/11/2019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9556B-06FF-4ACB-8F55-0879B117A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93DD8-6DE4-4B9C-9FC6-4A80A106A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fld id="{D8083A9F-0CE0-43F5-BC1A-D5978CB7C79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4" r:id="rId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ahoma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ahoma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ahoma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ahom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  <a:endParaRPr lang="en-US" altLang="pt-BR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EBD75-8204-4DF3-AABF-2229B7302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290B4-946B-4CE7-9E94-DF749F63B1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33BDE-13FC-490C-8D03-3076CDD44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fld id="{037BCC68-3FA8-4279-8722-47F665ADDD5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ahoma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ahoma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ahoma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ahom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nep.gov.br/a-finep-externo/mapadainovacao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2"/>
          <p:cNvSpPr>
            <a:spLocks noGrp="1"/>
          </p:cNvSpPr>
          <p:nvPr>
            <p:ph type="title"/>
          </p:nvPr>
        </p:nvSpPr>
        <p:spPr>
          <a:xfrm>
            <a:off x="1266825" y="3978275"/>
            <a:ext cx="7715250" cy="1936750"/>
          </a:xfrm>
        </p:spPr>
        <p:txBody>
          <a:bodyPr/>
          <a:lstStyle/>
          <a:p>
            <a:pPr eaLnBrk="1" hangingPunct="1"/>
            <a:r>
              <a:rPr lang="pt-BR" altLang="pt-BR" sz="3200" dirty="0"/>
              <a:t> </a:t>
            </a:r>
            <a:endParaRPr lang="pt-BR" altLang="pt-BR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aixaDeTexto 3"/>
          <p:cNvSpPr txBox="1">
            <a:spLocks noChangeArrowheads="1"/>
          </p:cNvSpPr>
          <p:nvPr/>
        </p:nvSpPr>
        <p:spPr bwMode="auto">
          <a:xfrm>
            <a:off x="6340793" y="2549786"/>
            <a:ext cx="2641854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005051"/>
                </a:solidFill>
                <a:cs typeface="Tahoma" panose="020B0604030504040204" pitchFamily="34" charset="0"/>
              </a:rPr>
              <a:t>Desde 2001 a Finep apoiou </a:t>
            </a:r>
            <a:r>
              <a:rPr lang="pt-BR" altLang="pt-BR" sz="1600" b="1" dirty="0">
                <a:solidFill>
                  <a:srgbClr val="005051"/>
                </a:solidFill>
                <a:cs typeface="Tahoma" panose="020B0604030504040204" pitchFamily="34" charset="0"/>
              </a:rPr>
              <a:t>mais de R$3.5 Bi</a:t>
            </a:r>
            <a:r>
              <a:rPr lang="pt-BR" altLang="pt-BR" sz="1400" b="1" dirty="0">
                <a:solidFill>
                  <a:srgbClr val="005051"/>
                </a:solidFill>
                <a:cs typeface="Tahoma" panose="020B0604030504040204" pitchFamily="34" charset="0"/>
              </a:rPr>
              <a:t> em recursos CT-INFRA para quase 1800 projetos</a:t>
            </a:r>
          </a:p>
        </p:txBody>
      </p:sp>
      <p:sp>
        <p:nvSpPr>
          <p:cNvPr id="33796" name="Título 1"/>
          <p:cNvSpPr>
            <a:spLocks noGrp="1"/>
          </p:cNvSpPr>
          <p:nvPr>
            <p:ph type="title"/>
          </p:nvPr>
        </p:nvSpPr>
        <p:spPr>
          <a:xfrm>
            <a:off x="250825" y="7938"/>
            <a:ext cx="8893175" cy="1152525"/>
          </a:xfrm>
        </p:spPr>
        <p:txBody>
          <a:bodyPr/>
          <a:lstStyle/>
          <a:p>
            <a:pPr eaLnBrk="1" hangingPunct="1"/>
            <a:r>
              <a:rPr lang="pt-BR" altLang="pt-BR" sz="2800" b="1">
                <a:latin typeface="Tahoma" panose="020B0604030504040204" pitchFamily="34" charset="0"/>
              </a:rPr>
              <a:t>Detalhamento do Apoio Finep/CT-INFRA</a:t>
            </a:r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260350" y="1276350"/>
            <a:ext cx="8632825" cy="717550"/>
          </a:xfrm>
        </p:spPr>
        <p:txBody>
          <a:bodyPr/>
          <a:lstStyle/>
          <a:p>
            <a:pPr marL="179388" indent="-179388" algn="just" eaLnBrk="1" hangingPunct="1">
              <a:lnSpc>
                <a:spcPts val="1900"/>
              </a:lnSpc>
              <a:spcBef>
                <a:spcPct val="0"/>
              </a:spcBef>
              <a:defRPr/>
            </a:pPr>
            <a:r>
              <a:rPr lang="pt-BR" altLang="pt-BR" sz="1600" dirty="0">
                <a:cs typeface="Tahoma" panose="020B0604030504040204" pitchFamily="34" charset="0"/>
              </a:rPr>
              <a:t>O apoio da Finep ao longo dos anos visou reduzir as desigualdades regionais e estimular o desenvolvimento da ciência e tecnologia em todas as instituições de pesquisa do país.</a:t>
            </a:r>
          </a:p>
          <a:p>
            <a:pPr marL="0" indent="0" algn="just" eaLnBrk="1" hangingPunct="1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altLang="pt-BR" sz="1600" dirty="0">
              <a:latin typeface="Tahoma" panose="020B0604030504040204" pitchFamily="34" charset="0"/>
            </a:endParaRPr>
          </a:p>
        </p:txBody>
      </p:sp>
      <p:sp>
        <p:nvSpPr>
          <p:cNvPr id="2" name="Seta para Baixo 1"/>
          <p:cNvSpPr/>
          <p:nvPr/>
        </p:nvSpPr>
        <p:spPr>
          <a:xfrm>
            <a:off x="7148895" y="3748792"/>
            <a:ext cx="958850" cy="76835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CaixaDeTexto 3"/>
          <p:cNvSpPr txBox="1">
            <a:spLocks noChangeArrowheads="1"/>
          </p:cNvSpPr>
          <p:nvPr/>
        </p:nvSpPr>
        <p:spPr bwMode="auto">
          <a:xfrm>
            <a:off x="6340793" y="4584577"/>
            <a:ext cx="2568702" cy="9387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ts val="2200"/>
              </a:lnSpc>
              <a:spcBef>
                <a:spcPct val="0"/>
              </a:spcBef>
              <a:buFontTx/>
              <a:buNone/>
              <a:defRPr/>
            </a:pPr>
            <a:r>
              <a:rPr lang="pt-BR" altLang="pt-BR" sz="1400" b="1" dirty="0">
                <a:solidFill>
                  <a:srgbClr val="005051"/>
                </a:solidFill>
                <a:cs typeface="Tahoma" panose="020B0604030504040204" pitchFamily="34" charset="0"/>
              </a:rPr>
              <a:t>Deste valor, R$ 1.3 Bi (38% do total) foi aplicado no N+NE+CO</a:t>
            </a:r>
          </a:p>
        </p:txBody>
      </p:sp>
      <p:graphicFrame>
        <p:nvGraphicFramePr>
          <p:cNvPr id="5" name="Gráfico 4"/>
          <p:cNvGraphicFramePr/>
          <p:nvPr/>
        </p:nvGraphicFramePr>
        <p:xfrm>
          <a:off x="260350" y="2083752"/>
          <a:ext cx="5590032" cy="3619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570259"/>
      </p:ext>
    </p:extLst>
  </p:cSld>
  <p:clrMapOvr>
    <a:masterClrMapping/>
  </p:clrMapOvr>
  <p:transition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>
          <a:xfrm>
            <a:off x="250825" y="7938"/>
            <a:ext cx="8893175" cy="1152525"/>
          </a:xfrm>
        </p:spPr>
        <p:txBody>
          <a:bodyPr/>
          <a:lstStyle/>
          <a:p>
            <a:pPr eaLnBrk="1" hangingPunct="1"/>
            <a:r>
              <a:rPr lang="pt-BR" altLang="pt-BR" sz="2800" b="1">
                <a:latin typeface="Tahoma" panose="020B0604030504040204" pitchFamily="34" charset="0"/>
              </a:rPr>
              <a:t>Ações Realizadas nos Últimos 5 Anos</a:t>
            </a:r>
          </a:p>
        </p:txBody>
      </p:sp>
      <p:sp>
        <p:nvSpPr>
          <p:cNvPr id="7" name="Retângulo 144"/>
          <p:cNvSpPr>
            <a:spLocks noChangeArrowheads="1"/>
          </p:cNvSpPr>
          <p:nvPr/>
        </p:nvSpPr>
        <p:spPr bwMode="auto">
          <a:xfrm>
            <a:off x="2727325" y="1395413"/>
            <a:ext cx="677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600" b="1" dirty="0">
                <a:latin typeface="+mn-lt"/>
              </a:rPr>
              <a:t>AÇÃO</a:t>
            </a:r>
          </a:p>
        </p:txBody>
      </p:sp>
      <p:sp>
        <p:nvSpPr>
          <p:cNvPr id="9" name="Retângulo 146"/>
          <p:cNvSpPr>
            <a:spLocks noChangeArrowheads="1"/>
          </p:cNvSpPr>
          <p:nvPr/>
        </p:nvSpPr>
        <p:spPr bwMode="auto">
          <a:xfrm>
            <a:off x="6599238" y="1401763"/>
            <a:ext cx="8080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600" b="1" dirty="0">
                <a:latin typeface="+mn-lt"/>
              </a:rPr>
              <a:t>STATUS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73100" y="4546600"/>
            <a:ext cx="5310188" cy="450850"/>
          </a:xfrm>
          <a:prstGeom prst="rect">
            <a:avLst/>
          </a:prstGeom>
          <a:gradFill>
            <a:gsLst>
              <a:gs pos="496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/>
          </a:p>
        </p:txBody>
      </p:sp>
      <p:sp>
        <p:nvSpPr>
          <p:cNvPr id="11" name="Elipse 10"/>
          <p:cNvSpPr/>
          <p:nvPr/>
        </p:nvSpPr>
        <p:spPr>
          <a:xfrm>
            <a:off x="104775" y="4546600"/>
            <a:ext cx="541338" cy="485775"/>
          </a:xfrm>
          <a:prstGeom prst="ellipse">
            <a:avLst/>
          </a:prstGeom>
          <a:gradFill>
            <a:gsLst>
              <a:gs pos="50800">
                <a:schemeClr val="tx1">
                  <a:lumMod val="65000"/>
                  <a:lumOff val="3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Retângulo de cantos arredondados 27"/>
          <p:cNvSpPr/>
          <p:nvPr/>
        </p:nvSpPr>
        <p:spPr>
          <a:xfrm>
            <a:off x="6075363" y="4545013"/>
            <a:ext cx="1866900" cy="4508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 b="1"/>
          </a:p>
        </p:txBody>
      </p:sp>
      <p:sp>
        <p:nvSpPr>
          <p:cNvPr id="16" name="Retângulo 90"/>
          <p:cNvSpPr>
            <a:spLocks noChangeArrowheads="1"/>
          </p:cNvSpPr>
          <p:nvPr/>
        </p:nvSpPr>
        <p:spPr bwMode="auto">
          <a:xfrm>
            <a:off x="225425" y="4605338"/>
            <a:ext cx="30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800" b="1" dirty="0">
                <a:solidFill>
                  <a:schemeClr val="bg1"/>
                </a:solidFill>
                <a:latin typeface="+mn-lt"/>
              </a:rPr>
              <a:t>6</a:t>
            </a:r>
          </a:p>
        </p:txBody>
      </p:sp>
      <p:sp>
        <p:nvSpPr>
          <p:cNvPr id="18" name="Retângulo de cantos arredondados 95"/>
          <p:cNvSpPr/>
          <p:nvPr/>
        </p:nvSpPr>
        <p:spPr>
          <a:xfrm>
            <a:off x="8037513" y="4545013"/>
            <a:ext cx="846137" cy="450850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400" b="1">
              <a:latin typeface="+mj-lt"/>
            </a:endParaRPr>
          </a:p>
        </p:txBody>
      </p:sp>
      <p:sp>
        <p:nvSpPr>
          <p:cNvPr id="19" name="Retângulo 89"/>
          <p:cNvSpPr>
            <a:spLocks noChangeArrowheads="1"/>
          </p:cNvSpPr>
          <p:nvPr/>
        </p:nvSpPr>
        <p:spPr bwMode="auto">
          <a:xfrm>
            <a:off x="8037513" y="4621213"/>
            <a:ext cx="846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400" b="1" dirty="0">
                <a:latin typeface="+mj-lt"/>
              </a:rPr>
              <a:t>110 Mi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671513" y="1763713"/>
            <a:ext cx="5311775" cy="452437"/>
          </a:xfrm>
          <a:prstGeom prst="rect">
            <a:avLst/>
          </a:prstGeom>
          <a:gradFill>
            <a:gsLst>
              <a:gs pos="496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/>
          </a:p>
        </p:txBody>
      </p:sp>
      <p:sp>
        <p:nvSpPr>
          <p:cNvPr id="21" name="Elipse 20"/>
          <p:cNvSpPr/>
          <p:nvPr/>
        </p:nvSpPr>
        <p:spPr>
          <a:xfrm>
            <a:off x="104775" y="1763713"/>
            <a:ext cx="539750" cy="487362"/>
          </a:xfrm>
          <a:prstGeom prst="ellipse">
            <a:avLst/>
          </a:prstGeom>
          <a:gradFill>
            <a:gsLst>
              <a:gs pos="50800">
                <a:schemeClr val="tx1">
                  <a:lumMod val="65000"/>
                  <a:lumOff val="3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" name="Retângulo de cantos arredondados 33"/>
          <p:cNvSpPr/>
          <p:nvPr/>
        </p:nvSpPr>
        <p:spPr>
          <a:xfrm>
            <a:off x="6075363" y="1762125"/>
            <a:ext cx="1866900" cy="4508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 b="1"/>
          </a:p>
        </p:txBody>
      </p:sp>
      <p:sp>
        <p:nvSpPr>
          <p:cNvPr id="25" name="Retângulo 97"/>
          <p:cNvSpPr>
            <a:spLocks noChangeArrowheads="1"/>
          </p:cNvSpPr>
          <p:nvPr/>
        </p:nvSpPr>
        <p:spPr bwMode="auto">
          <a:xfrm>
            <a:off x="223838" y="1824038"/>
            <a:ext cx="30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800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27" name="Retângulo 138"/>
          <p:cNvSpPr>
            <a:spLocks noChangeArrowheads="1"/>
          </p:cNvSpPr>
          <p:nvPr/>
        </p:nvSpPr>
        <p:spPr bwMode="auto">
          <a:xfrm>
            <a:off x="6038850" y="1749425"/>
            <a:ext cx="1943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200" b="1" dirty="0">
                <a:latin typeface="+mn-lt"/>
              </a:rPr>
              <a:t>Fechado –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200" b="1" dirty="0">
                <a:latin typeface="+mn-lt"/>
              </a:rPr>
              <a:t>Resultado Divulgado</a:t>
            </a:r>
          </a:p>
        </p:txBody>
      </p:sp>
      <p:sp>
        <p:nvSpPr>
          <p:cNvPr id="28" name="Retângulo de cantos arredondados 97"/>
          <p:cNvSpPr/>
          <p:nvPr/>
        </p:nvSpPr>
        <p:spPr>
          <a:xfrm>
            <a:off x="8037513" y="1760538"/>
            <a:ext cx="844550" cy="452437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400" b="1">
              <a:latin typeface="+mj-lt"/>
            </a:endParaRPr>
          </a:p>
        </p:txBody>
      </p:sp>
      <p:sp>
        <p:nvSpPr>
          <p:cNvPr id="29" name="Retângulo 96"/>
          <p:cNvSpPr>
            <a:spLocks noChangeArrowheads="1"/>
          </p:cNvSpPr>
          <p:nvPr/>
        </p:nvSpPr>
        <p:spPr bwMode="auto">
          <a:xfrm>
            <a:off x="8037513" y="1846263"/>
            <a:ext cx="8445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400" b="1" dirty="0">
                <a:latin typeface="+mj-lt"/>
              </a:rPr>
              <a:t>100 Mi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673100" y="3432175"/>
            <a:ext cx="5322888" cy="450850"/>
          </a:xfrm>
          <a:prstGeom prst="rect">
            <a:avLst/>
          </a:prstGeom>
          <a:gradFill>
            <a:gsLst>
              <a:gs pos="496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/>
          </a:p>
        </p:txBody>
      </p:sp>
      <p:sp>
        <p:nvSpPr>
          <p:cNvPr id="31" name="Elipse 30"/>
          <p:cNvSpPr/>
          <p:nvPr/>
        </p:nvSpPr>
        <p:spPr>
          <a:xfrm>
            <a:off x="104775" y="3432175"/>
            <a:ext cx="541338" cy="485775"/>
          </a:xfrm>
          <a:prstGeom prst="ellipse">
            <a:avLst/>
          </a:prstGeom>
          <a:gradFill>
            <a:gsLst>
              <a:gs pos="50800">
                <a:schemeClr val="tx1">
                  <a:lumMod val="65000"/>
                  <a:lumOff val="3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" name="Retângulo de cantos arredondados 40"/>
          <p:cNvSpPr/>
          <p:nvPr/>
        </p:nvSpPr>
        <p:spPr>
          <a:xfrm>
            <a:off x="6075363" y="3425825"/>
            <a:ext cx="1866900" cy="4508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 b="1"/>
          </a:p>
        </p:txBody>
      </p:sp>
      <p:sp>
        <p:nvSpPr>
          <p:cNvPr id="36" name="Retângulo 104"/>
          <p:cNvSpPr>
            <a:spLocks noChangeArrowheads="1"/>
          </p:cNvSpPr>
          <p:nvPr/>
        </p:nvSpPr>
        <p:spPr bwMode="auto">
          <a:xfrm>
            <a:off x="225425" y="3490913"/>
            <a:ext cx="30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800" b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7" name="Retângulo 139"/>
          <p:cNvSpPr>
            <a:spLocks noChangeArrowheads="1"/>
          </p:cNvSpPr>
          <p:nvPr/>
        </p:nvSpPr>
        <p:spPr bwMode="auto">
          <a:xfrm>
            <a:off x="5948363" y="3421063"/>
            <a:ext cx="2157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200" b="1" dirty="0">
                <a:latin typeface="+mn-lt"/>
              </a:rPr>
              <a:t>Em Andamento –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200" b="1" dirty="0">
                <a:latin typeface="+mn-lt"/>
              </a:rPr>
              <a:t>Resultado Não Homologado</a:t>
            </a:r>
          </a:p>
        </p:txBody>
      </p:sp>
      <p:sp>
        <p:nvSpPr>
          <p:cNvPr id="38" name="Retângulo de cantos arredondados 99"/>
          <p:cNvSpPr/>
          <p:nvPr/>
        </p:nvSpPr>
        <p:spPr>
          <a:xfrm>
            <a:off x="8037513" y="3425825"/>
            <a:ext cx="846137" cy="450850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400" b="1">
              <a:latin typeface="+mj-lt"/>
            </a:endParaRPr>
          </a:p>
        </p:txBody>
      </p:sp>
      <p:sp>
        <p:nvSpPr>
          <p:cNvPr id="39" name="Retângulo 103"/>
          <p:cNvSpPr>
            <a:spLocks noChangeArrowheads="1"/>
          </p:cNvSpPr>
          <p:nvPr/>
        </p:nvSpPr>
        <p:spPr bwMode="auto">
          <a:xfrm>
            <a:off x="8037513" y="3502025"/>
            <a:ext cx="84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400" b="1" dirty="0">
                <a:latin typeface="+mj-lt"/>
              </a:rPr>
              <a:t>20 Mi</a:t>
            </a:r>
          </a:p>
        </p:txBody>
      </p:sp>
      <p:sp>
        <p:nvSpPr>
          <p:cNvPr id="41" name="Retângulo 40"/>
          <p:cNvSpPr/>
          <p:nvPr/>
        </p:nvSpPr>
        <p:spPr>
          <a:xfrm>
            <a:off x="673100" y="2874963"/>
            <a:ext cx="5310188" cy="450850"/>
          </a:xfrm>
          <a:prstGeom prst="rect">
            <a:avLst/>
          </a:prstGeom>
          <a:gradFill>
            <a:gsLst>
              <a:gs pos="496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/>
          </a:p>
        </p:txBody>
      </p:sp>
      <p:sp>
        <p:nvSpPr>
          <p:cNvPr id="42" name="Elipse 41"/>
          <p:cNvSpPr/>
          <p:nvPr/>
        </p:nvSpPr>
        <p:spPr>
          <a:xfrm>
            <a:off x="104775" y="2874963"/>
            <a:ext cx="541338" cy="485775"/>
          </a:xfrm>
          <a:prstGeom prst="ellipse">
            <a:avLst/>
          </a:prstGeom>
          <a:gradFill>
            <a:gsLst>
              <a:gs pos="50800">
                <a:schemeClr val="tx1">
                  <a:lumMod val="65000"/>
                  <a:lumOff val="3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4" name="Retângulo de cantos arredondados 53"/>
          <p:cNvSpPr/>
          <p:nvPr/>
        </p:nvSpPr>
        <p:spPr>
          <a:xfrm>
            <a:off x="6075363" y="2867025"/>
            <a:ext cx="1866900" cy="4524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 b="1"/>
          </a:p>
        </p:txBody>
      </p:sp>
      <p:sp>
        <p:nvSpPr>
          <p:cNvPr id="45" name="Retângulo 118"/>
          <p:cNvSpPr>
            <a:spLocks noChangeArrowheads="1"/>
          </p:cNvSpPr>
          <p:nvPr/>
        </p:nvSpPr>
        <p:spPr bwMode="auto">
          <a:xfrm>
            <a:off x="225425" y="2932113"/>
            <a:ext cx="30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800" b="1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48" name="Retângulo 110"/>
          <p:cNvSpPr>
            <a:spLocks noChangeArrowheads="1"/>
          </p:cNvSpPr>
          <p:nvPr/>
        </p:nvSpPr>
        <p:spPr bwMode="auto">
          <a:xfrm>
            <a:off x="8037513" y="2954338"/>
            <a:ext cx="8445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400" b="1" dirty="0">
                <a:latin typeface="+mj-lt"/>
              </a:rPr>
              <a:t>20 Mi</a:t>
            </a:r>
          </a:p>
        </p:txBody>
      </p:sp>
      <p:sp>
        <p:nvSpPr>
          <p:cNvPr id="49" name="Retângulo de cantos arredondados 103"/>
          <p:cNvSpPr/>
          <p:nvPr/>
        </p:nvSpPr>
        <p:spPr>
          <a:xfrm>
            <a:off x="8037513" y="2874963"/>
            <a:ext cx="844550" cy="450850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400" b="1">
              <a:latin typeface="+mj-lt"/>
            </a:endParaRPr>
          </a:p>
        </p:txBody>
      </p:sp>
      <p:sp>
        <p:nvSpPr>
          <p:cNvPr id="60" name="Retângulo 145"/>
          <p:cNvSpPr>
            <a:spLocks noChangeArrowheads="1"/>
          </p:cNvSpPr>
          <p:nvPr/>
        </p:nvSpPr>
        <p:spPr bwMode="auto">
          <a:xfrm>
            <a:off x="7908925" y="1401763"/>
            <a:ext cx="11525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600" b="1" dirty="0">
                <a:latin typeface="+mn-lt"/>
              </a:rPr>
              <a:t>VALOR (R$)</a:t>
            </a:r>
          </a:p>
        </p:txBody>
      </p:sp>
      <p:sp>
        <p:nvSpPr>
          <p:cNvPr id="83" name="Retângulo 82"/>
          <p:cNvSpPr/>
          <p:nvPr/>
        </p:nvSpPr>
        <p:spPr>
          <a:xfrm>
            <a:off x="671513" y="3994150"/>
            <a:ext cx="5324475" cy="450850"/>
          </a:xfrm>
          <a:prstGeom prst="rect">
            <a:avLst/>
          </a:prstGeom>
          <a:gradFill>
            <a:gsLst>
              <a:gs pos="496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/>
          </a:p>
        </p:txBody>
      </p:sp>
      <p:sp>
        <p:nvSpPr>
          <p:cNvPr id="84" name="Elipse 83"/>
          <p:cNvSpPr/>
          <p:nvPr/>
        </p:nvSpPr>
        <p:spPr>
          <a:xfrm>
            <a:off x="104775" y="3994150"/>
            <a:ext cx="539750" cy="485775"/>
          </a:xfrm>
          <a:prstGeom prst="ellipse">
            <a:avLst/>
          </a:prstGeom>
          <a:gradFill>
            <a:gsLst>
              <a:gs pos="50800">
                <a:schemeClr val="tx1">
                  <a:lumMod val="65000"/>
                  <a:lumOff val="3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6" name="Retângulo de cantos arredondados 66"/>
          <p:cNvSpPr/>
          <p:nvPr/>
        </p:nvSpPr>
        <p:spPr>
          <a:xfrm>
            <a:off x="6075363" y="3984625"/>
            <a:ext cx="1866900" cy="4508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 b="1"/>
          </a:p>
        </p:txBody>
      </p:sp>
      <p:sp>
        <p:nvSpPr>
          <p:cNvPr id="88" name="Retângulo 132"/>
          <p:cNvSpPr>
            <a:spLocks noChangeArrowheads="1"/>
          </p:cNvSpPr>
          <p:nvPr/>
        </p:nvSpPr>
        <p:spPr bwMode="auto">
          <a:xfrm>
            <a:off x="223838" y="4051300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800" b="1" dirty="0">
                <a:solidFill>
                  <a:schemeClr val="bg1"/>
                </a:solidFill>
                <a:latin typeface="+mn-lt"/>
              </a:rPr>
              <a:t>5</a:t>
            </a:r>
          </a:p>
        </p:txBody>
      </p:sp>
      <p:sp>
        <p:nvSpPr>
          <p:cNvPr id="91" name="Retângulo de cantos arredondados 106"/>
          <p:cNvSpPr/>
          <p:nvPr/>
        </p:nvSpPr>
        <p:spPr>
          <a:xfrm>
            <a:off x="8037513" y="3984625"/>
            <a:ext cx="844550" cy="450850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400" b="1">
              <a:latin typeface="+mj-lt"/>
            </a:endParaRPr>
          </a:p>
        </p:txBody>
      </p:sp>
      <p:sp>
        <p:nvSpPr>
          <p:cNvPr id="92" name="Retângulo 103"/>
          <p:cNvSpPr>
            <a:spLocks noChangeArrowheads="1"/>
          </p:cNvSpPr>
          <p:nvPr/>
        </p:nvSpPr>
        <p:spPr bwMode="auto">
          <a:xfrm>
            <a:off x="8037513" y="4059238"/>
            <a:ext cx="84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400" b="1" dirty="0">
                <a:latin typeface="+mj-lt"/>
              </a:rPr>
              <a:t>70 Mi</a:t>
            </a:r>
          </a:p>
        </p:txBody>
      </p:sp>
      <p:sp>
        <p:nvSpPr>
          <p:cNvPr id="103" name="Retângulo 102"/>
          <p:cNvSpPr/>
          <p:nvPr/>
        </p:nvSpPr>
        <p:spPr>
          <a:xfrm>
            <a:off x="673100" y="2320925"/>
            <a:ext cx="5310188" cy="450850"/>
          </a:xfrm>
          <a:prstGeom prst="rect">
            <a:avLst/>
          </a:prstGeom>
          <a:gradFill>
            <a:gsLst>
              <a:gs pos="496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/>
          </a:p>
        </p:txBody>
      </p:sp>
      <p:sp>
        <p:nvSpPr>
          <p:cNvPr id="104" name="Elipse 103"/>
          <p:cNvSpPr/>
          <p:nvPr/>
        </p:nvSpPr>
        <p:spPr>
          <a:xfrm>
            <a:off x="104775" y="2320925"/>
            <a:ext cx="541338" cy="485775"/>
          </a:xfrm>
          <a:prstGeom prst="ellipse">
            <a:avLst/>
          </a:prstGeom>
          <a:gradFill>
            <a:gsLst>
              <a:gs pos="50800">
                <a:schemeClr val="tx1">
                  <a:lumMod val="65000"/>
                  <a:lumOff val="3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5" name="Retângulo 72"/>
          <p:cNvSpPr>
            <a:spLocks noChangeArrowheads="1"/>
          </p:cNvSpPr>
          <p:nvPr/>
        </p:nvSpPr>
        <p:spPr bwMode="auto">
          <a:xfrm>
            <a:off x="669925" y="1822450"/>
            <a:ext cx="53213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600" b="1" dirty="0">
                <a:latin typeface="+mn-lt"/>
              </a:rPr>
              <a:t>Carta Convite 01/2014 – Complementação de Obras</a:t>
            </a:r>
          </a:p>
        </p:txBody>
      </p:sp>
      <p:sp>
        <p:nvSpPr>
          <p:cNvPr id="107" name="Retângulo de cantos arredondados 14"/>
          <p:cNvSpPr/>
          <p:nvPr/>
        </p:nvSpPr>
        <p:spPr>
          <a:xfrm>
            <a:off x="6075363" y="2312988"/>
            <a:ext cx="1866900" cy="4524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 b="1"/>
          </a:p>
        </p:txBody>
      </p:sp>
      <p:sp>
        <p:nvSpPr>
          <p:cNvPr id="108" name="Retângulo 76"/>
          <p:cNvSpPr>
            <a:spLocks noChangeArrowheads="1"/>
          </p:cNvSpPr>
          <p:nvPr/>
        </p:nvSpPr>
        <p:spPr bwMode="auto">
          <a:xfrm>
            <a:off x="219075" y="23796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800" b="1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109" name="Retângulo de cantos arredondados 91"/>
          <p:cNvSpPr/>
          <p:nvPr/>
        </p:nvSpPr>
        <p:spPr>
          <a:xfrm>
            <a:off x="8037513" y="2320925"/>
            <a:ext cx="846137" cy="450850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400" b="1">
              <a:latin typeface="+mj-lt"/>
            </a:endParaRPr>
          </a:p>
        </p:txBody>
      </p:sp>
      <p:sp>
        <p:nvSpPr>
          <p:cNvPr id="110" name="Retângulo 75"/>
          <p:cNvSpPr>
            <a:spLocks noChangeArrowheads="1"/>
          </p:cNvSpPr>
          <p:nvPr/>
        </p:nvSpPr>
        <p:spPr bwMode="auto">
          <a:xfrm>
            <a:off x="8037513" y="2395538"/>
            <a:ext cx="846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400" b="1" dirty="0">
                <a:latin typeface="+mj-lt"/>
              </a:rPr>
              <a:t>200 Mi</a:t>
            </a:r>
          </a:p>
        </p:txBody>
      </p:sp>
      <p:sp>
        <p:nvSpPr>
          <p:cNvPr id="119" name="Retângulo 72"/>
          <p:cNvSpPr>
            <a:spLocks noChangeArrowheads="1"/>
          </p:cNvSpPr>
          <p:nvPr/>
        </p:nvSpPr>
        <p:spPr bwMode="auto">
          <a:xfrm>
            <a:off x="684213" y="2378075"/>
            <a:ext cx="5322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600" b="1" dirty="0">
                <a:latin typeface="+mn-lt"/>
              </a:rPr>
              <a:t>PROINFRA 02/2014 – Equipamentos Multiusuários</a:t>
            </a:r>
          </a:p>
        </p:txBody>
      </p:sp>
      <p:sp>
        <p:nvSpPr>
          <p:cNvPr id="120" name="Retângulo 72"/>
          <p:cNvSpPr>
            <a:spLocks noChangeArrowheads="1"/>
          </p:cNvSpPr>
          <p:nvPr/>
        </p:nvSpPr>
        <p:spPr bwMode="auto">
          <a:xfrm>
            <a:off x="674688" y="2927350"/>
            <a:ext cx="5322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600" b="1" dirty="0">
                <a:latin typeface="+mn-lt"/>
              </a:rPr>
              <a:t>Carta Convite 01/2018 – Complementação de Obras</a:t>
            </a:r>
          </a:p>
        </p:txBody>
      </p:sp>
      <p:sp>
        <p:nvSpPr>
          <p:cNvPr id="121" name="Retângulo 72"/>
          <p:cNvSpPr>
            <a:spLocks noChangeArrowheads="1"/>
          </p:cNvSpPr>
          <p:nvPr/>
        </p:nvSpPr>
        <p:spPr bwMode="auto">
          <a:xfrm>
            <a:off x="681038" y="3481388"/>
            <a:ext cx="5322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600" b="1" dirty="0">
                <a:latin typeface="+mn-lt"/>
              </a:rPr>
              <a:t>Chamada 02/2018</a:t>
            </a:r>
            <a:r>
              <a:rPr lang="pt-BR" altLang="pt-BR" sz="1600" b="1" dirty="0"/>
              <a:t> – </a:t>
            </a:r>
            <a:r>
              <a:rPr lang="pt-BR" altLang="pt-BR" sz="1600" b="1" dirty="0">
                <a:latin typeface="+mn-lt"/>
              </a:rPr>
              <a:t>Campi Regionais e Novas Universidades</a:t>
            </a:r>
          </a:p>
        </p:txBody>
      </p:sp>
      <p:sp>
        <p:nvSpPr>
          <p:cNvPr id="122" name="Retângulo 72"/>
          <p:cNvSpPr>
            <a:spLocks noChangeArrowheads="1"/>
          </p:cNvSpPr>
          <p:nvPr/>
        </p:nvSpPr>
        <p:spPr bwMode="auto">
          <a:xfrm>
            <a:off x="677863" y="4054475"/>
            <a:ext cx="5322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600" b="1" dirty="0">
                <a:latin typeface="+mn-lt"/>
              </a:rPr>
              <a:t>Chamada 03/2018 – Manutenção de Equipamentos</a:t>
            </a:r>
          </a:p>
        </p:txBody>
      </p:sp>
      <p:sp>
        <p:nvSpPr>
          <p:cNvPr id="123" name="Retângulo 72"/>
          <p:cNvSpPr>
            <a:spLocks noChangeArrowheads="1"/>
          </p:cNvSpPr>
          <p:nvPr/>
        </p:nvSpPr>
        <p:spPr bwMode="auto">
          <a:xfrm>
            <a:off x="674688" y="4600575"/>
            <a:ext cx="5322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600" b="1" dirty="0">
                <a:latin typeface="+mn-lt"/>
              </a:rPr>
              <a:t>Chamada 04/2018 – Temática</a:t>
            </a:r>
          </a:p>
        </p:txBody>
      </p:sp>
      <p:sp>
        <p:nvSpPr>
          <p:cNvPr id="124" name="Retângulo 138"/>
          <p:cNvSpPr>
            <a:spLocks noChangeArrowheads="1"/>
          </p:cNvSpPr>
          <p:nvPr/>
        </p:nvSpPr>
        <p:spPr bwMode="auto">
          <a:xfrm>
            <a:off x="6038850" y="2303463"/>
            <a:ext cx="1943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200" b="1" dirty="0">
                <a:latin typeface="+mn-lt"/>
              </a:rPr>
              <a:t>Fechado –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200" b="1" dirty="0">
                <a:latin typeface="+mn-lt"/>
              </a:rPr>
              <a:t>Resultado Divulgado</a:t>
            </a:r>
          </a:p>
        </p:txBody>
      </p:sp>
      <p:sp>
        <p:nvSpPr>
          <p:cNvPr id="125" name="Retângulo 138"/>
          <p:cNvSpPr>
            <a:spLocks noChangeArrowheads="1"/>
          </p:cNvSpPr>
          <p:nvPr/>
        </p:nvSpPr>
        <p:spPr bwMode="auto">
          <a:xfrm>
            <a:off x="6038850" y="2868613"/>
            <a:ext cx="1943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200" b="1" dirty="0">
                <a:latin typeface="+mn-lt"/>
              </a:rPr>
              <a:t>Fechado –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200" b="1" dirty="0">
                <a:latin typeface="+mn-lt"/>
              </a:rPr>
              <a:t>Resultado Divulgado</a:t>
            </a:r>
          </a:p>
        </p:txBody>
      </p:sp>
      <p:sp>
        <p:nvSpPr>
          <p:cNvPr id="126" name="Retângulo 138"/>
          <p:cNvSpPr>
            <a:spLocks noChangeArrowheads="1"/>
          </p:cNvSpPr>
          <p:nvPr/>
        </p:nvSpPr>
        <p:spPr bwMode="auto">
          <a:xfrm>
            <a:off x="6038850" y="3989388"/>
            <a:ext cx="1943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200" b="1" dirty="0">
                <a:latin typeface="+mn-lt"/>
              </a:rPr>
              <a:t>Fechado –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200" b="1" dirty="0">
                <a:latin typeface="+mn-lt"/>
              </a:rPr>
              <a:t>Resultado Divulgado</a:t>
            </a:r>
          </a:p>
        </p:txBody>
      </p:sp>
      <p:sp>
        <p:nvSpPr>
          <p:cNvPr id="127" name="Retângulo 138"/>
          <p:cNvSpPr>
            <a:spLocks noChangeArrowheads="1"/>
          </p:cNvSpPr>
          <p:nvPr/>
        </p:nvSpPr>
        <p:spPr bwMode="auto">
          <a:xfrm>
            <a:off x="6038850" y="4535488"/>
            <a:ext cx="1943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200" b="1" dirty="0">
                <a:latin typeface="+mn-lt"/>
              </a:rPr>
              <a:t>Fechado –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200" b="1" dirty="0">
                <a:latin typeface="+mn-lt"/>
              </a:rPr>
              <a:t>Resultado Divulgado</a:t>
            </a:r>
          </a:p>
        </p:txBody>
      </p:sp>
    </p:spTree>
    <p:extLst>
      <p:ext uri="{BB962C8B-B14F-4D97-AF65-F5344CB8AC3E}">
        <p14:creationId xmlns:p14="http://schemas.microsoft.com/office/powerpoint/2010/main" val="1787494959"/>
      </p:ext>
    </p:extLst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>
          <a:xfrm>
            <a:off x="250825" y="7938"/>
            <a:ext cx="8893175" cy="1152525"/>
          </a:xfrm>
        </p:spPr>
        <p:txBody>
          <a:bodyPr/>
          <a:lstStyle/>
          <a:p>
            <a:pPr eaLnBrk="1" hangingPunct="1"/>
            <a:r>
              <a:rPr lang="pt-BR" altLang="pt-BR" sz="2800" b="1">
                <a:latin typeface="Tahoma" panose="020B0604030504040204" pitchFamily="34" charset="0"/>
              </a:rPr>
              <a:t>CT-INFRA – Apoio para N+NE+CO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260350" y="1171575"/>
            <a:ext cx="8632825" cy="556641"/>
          </a:xfrm>
        </p:spPr>
        <p:txBody>
          <a:bodyPr/>
          <a:lstStyle/>
          <a:p>
            <a:pPr marL="179388" indent="-179388" algn="just" eaLnBrk="1" hangingPunct="1">
              <a:lnSpc>
                <a:spcPts val="3000"/>
              </a:lnSpc>
              <a:spcBef>
                <a:spcPct val="0"/>
              </a:spcBef>
              <a:defRPr/>
            </a:pPr>
            <a:r>
              <a:rPr lang="pt-BR" altLang="pt-BR" sz="1600" b="1" dirty="0">
                <a:latin typeface="Tahoma" panose="020B0604030504040204" pitchFamily="34" charset="0"/>
              </a:rPr>
              <a:t>Número de instituições do N+NE+CO com apoio CT-Infra (visão acumulada)</a:t>
            </a:r>
            <a:endParaRPr lang="pt-BR" altLang="pt-BR" sz="1600" dirty="0">
              <a:latin typeface="Tahoma" panose="020B0604030504040204" pitchFamily="34" charset="0"/>
            </a:endParaRPr>
          </a:p>
        </p:txBody>
      </p:sp>
      <p:graphicFrame>
        <p:nvGraphicFramePr>
          <p:cNvPr id="4" name="Gráfico 3"/>
          <p:cNvGraphicFramePr/>
          <p:nvPr/>
        </p:nvGraphicFramePr>
        <p:xfrm>
          <a:off x="611188" y="1609344"/>
          <a:ext cx="8093900" cy="4617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ixaDeTexto 3"/>
          <p:cNvSpPr txBox="1">
            <a:spLocks noChangeArrowheads="1"/>
          </p:cNvSpPr>
          <p:nvPr/>
        </p:nvSpPr>
        <p:spPr bwMode="auto">
          <a:xfrm>
            <a:off x="4576762" y="3645858"/>
            <a:ext cx="2921318" cy="9387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ts val="2200"/>
              </a:lnSpc>
              <a:spcBef>
                <a:spcPct val="0"/>
              </a:spcBef>
              <a:buFontTx/>
              <a:buNone/>
              <a:defRPr/>
            </a:pPr>
            <a:r>
              <a:rPr lang="pt-BR" altLang="pt-BR" sz="1400" b="1" dirty="0">
                <a:solidFill>
                  <a:srgbClr val="005051"/>
                </a:solidFill>
                <a:cs typeface="Tahoma" panose="020B0604030504040204" pitchFamily="34" charset="0"/>
              </a:rPr>
              <a:t>A Finep, através do CT-Infra, contribuiu para a redução das assimetrias regionais</a:t>
            </a:r>
          </a:p>
        </p:txBody>
      </p:sp>
    </p:spTree>
    <p:extLst>
      <p:ext uri="{BB962C8B-B14F-4D97-AF65-F5344CB8AC3E}">
        <p14:creationId xmlns:p14="http://schemas.microsoft.com/office/powerpoint/2010/main" val="3421643273"/>
      </p:ext>
    </p:extLst>
  </p:cSld>
  <p:clrMapOvr>
    <a:masterClrMapping/>
  </p:clrMapOvr>
  <p:transition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>
          <a:xfrm>
            <a:off x="250825" y="7938"/>
            <a:ext cx="8893175" cy="1152525"/>
          </a:xfrm>
        </p:spPr>
        <p:txBody>
          <a:bodyPr/>
          <a:lstStyle/>
          <a:p>
            <a:pPr eaLnBrk="1" hangingPunct="1"/>
            <a:r>
              <a:rPr lang="pt-BR" altLang="pt-BR" sz="2800" b="1">
                <a:latin typeface="Tahoma" panose="020B0604030504040204" pitchFamily="34" charset="0"/>
              </a:rPr>
              <a:t>CT-INFRA – Apoio para N+NE+CO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260350" y="1171575"/>
            <a:ext cx="8632825" cy="556641"/>
          </a:xfrm>
        </p:spPr>
        <p:txBody>
          <a:bodyPr/>
          <a:lstStyle/>
          <a:p>
            <a:pPr marL="179388" indent="-179388" algn="just" eaLnBrk="1" hangingPunct="1">
              <a:lnSpc>
                <a:spcPts val="3000"/>
              </a:lnSpc>
              <a:spcBef>
                <a:spcPct val="0"/>
              </a:spcBef>
              <a:defRPr/>
            </a:pPr>
            <a:r>
              <a:rPr lang="pt-BR" altLang="pt-BR" sz="1600" b="1" dirty="0">
                <a:latin typeface="Tahoma" panose="020B0604030504040204" pitchFamily="34" charset="0"/>
              </a:rPr>
              <a:t>Evolução do apoio para o N+NE+CO (visão acumulada) – R$ Mi</a:t>
            </a:r>
            <a:endParaRPr lang="pt-BR" altLang="pt-BR" sz="1600" dirty="0">
              <a:latin typeface="Tahoma" panose="020B0604030504040204" pitchFamily="34" charset="0"/>
            </a:endParaRPr>
          </a:p>
        </p:txBody>
      </p:sp>
      <p:graphicFrame>
        <p:nvGraphicFramePr>
          <p:cNvPr id="7" name="Gráfico 6"/>
          <p:cNvGraphicFramePr/>
          <p:nvPr/>
        </p:nvGraphicFramePr>
        <p:xfrm>
          <a:off x="329184" y="1739328"/>
          <a:ext cx="8339328" cy="4496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82686951"/>
      </p:ext>
    </p:extLst>
  </p:cSld>
  <p:clrMapOvr>
    <a:masterClrMapping/>
  </p:clrMapOvr>
  <p:transition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513" y="1441450"/>
            <a:ext cx="7807325" cy="4543425"/>
          </a:xfrm>
        </p:spPr>
      </p:pic>
      <p:sp>
        <p:nvSpPr>
          <p:cNvPr id="52227" name="Título 1"/>
          <p:cNvSpPr>
            <a:spLocks noGrp="1"/>
          </p:cNvSpPr>
          <p:nvPr>
            <p:ph type="title"/>
          </p:nvPr>
        </p:nvSpPr>
        <p:spPr>
          <a:xfrm>
            <a:off x="250825" y="7938"/>
            <a:ext cx="8893175" cy="1152525"/>
          </a:xfrm>
        </p:spPr>
        <p:txBody>
          <a:bodyPr/>
          <a:lstStyle/>
          <a:p>
            <a:pPr eaLnBrk="1" hangingPunct="1"/>
            <a:r>
              <a:rPr lang="pt-BR" altLang="pt-BR" sz="2800" b="1">
                <a:latin typeface="Tahoma" panose="020B0604030504040204" pitchFamily="34" charset="0"/>
              </a:rPr>
              <a:t>Chamada Pública Ação Transversal –</a:t>
            </a:r>
            <a:br>
              <a:rPr lang="pt-BR" altLang="pt-BR" sz="2800" b="1">
                <a:latin typeface="Tahoma" panose="020B0604030504040204" pitchFamily="34" charset="0"/>
              </a:rPr>
            </a:br>
            <a:r>
              <a:rPr lang="pt-BR" altLang="pt-BR" sz="2800" b="1">
                <a:latin typeface="Tahoma" panose="020B0604030504040204" pitchFamily="34" charset="0"/>
              </a:rPr>
              <a:t>SOS Equipamentos</a:t>
            </a:r>
          </a:p>
        </p:txBody>
      </p:sp>
    </p:spTree>
    <p:extLst>
      <p:ext uri="{BB962C8B-B14F-4D97-AF65-F5344CB8AC3E}">
        <p14:creationId xmlns:p14="http://schemas.microsoft.com/office/powerpoint/2010/main" val="169157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ítulo 1"/>
          <p:cNvSpPr>
            <a:spLocks noGrp="1"/>
          </p:cNvSpPr>
          <p:nvPr>
            <p:ph type="title"/>
          </p:nvPr>
        </p:nvSpPr>
        <p:spPr>
          <a:xfrm>
            <a:off x="250825" y="7938"/>
            <a:ext cx="8893175" cy="1152525"/>
          </a:xfrm>
        </p:spPr>
        <p:txBody>
          <a:bodyPr/>
          <a:lstStyle/>
          <a:p>
            <a:pPr eaLnBrk="1" hangingPunct="1"/>
            <a:r>
              <a:rPr lang="pt-BR" altLang="pt-BR" sz="2800" b="1">
                <a:latin typeface="Tahoma" panose="020B0604030504040204" pitchFamily="34" charset="0"/>
              </a:rPr>
              <a:t>Chamada Pública Ação Transversal –</a:t>
            </a:r>
            <a:br>
              <a:rPr lang="pt-BR" altLang="pt-BR" sz="2800" b="1">
                <a:latin typeface="Tahoma" panose="020B0604030504040204" pitchFamily="34" charset="0"/>
              </a:rPr>
            </a:br>
            <a:r>
              <a:rPr lang="pt-BR" altLang="pt-BR" sz="2800" b="1">
                <a:latin typeface="Tahoma" panose="020B0604030504040204" pitchFamily="34" charset="0"/>
              </a:rPr>
              <a:t>SOS Equipamentos</a:t>
            </a:r>
          </a:p>
        </p:txBody>
      </p:sp>
      <p:sp>
        <p:nvSpPr>
          <p:cNvPr id="59395" name="Espaço Reservado para Conteúdo 2"/>
          <p:cNvSpPr>
            <a:spLocks noGrp="1"/>
          </p:cNvSpPr>
          <p:nvPr>
            <p:ph idx="1"/>
          </p:nvPr>
        </p:nvSpPr>
        <p:spPr>
          <a:xfrm>
            <a:off x="260350" y="1171575"/>
            <a:ext cx="8632825" cy="474345"/>
          </a:xfrm>
        </p:spPr>
        <p:txBody>
          <a:bodyPr/>
          <a:lstStyle/>
          <a:p>
            <a:pPr marL="179388" indent="-179388" algn="just" eaLnBrk="1" hangingPunct="1">
              <a:lnSpc>
                <a:spcPts val="3000"/>
              </a:lnSpc>
              <a:spcBef>
                <a:spcPct val="0"/>
              </a:spcBef>
            </a:pPr>
            <a:r>
              <a:rPr lang="pt-BR" altLang="pt-BR" sz="1600" b="1" dirty="0">
                <a:latin typeface="Tahoma" panose="020B0604030504040204" pitchFamily="34" charset="0"/>
              </a:rPr>
              <a:t>Instituições Apoiadas (1ª a 8ª avaliações) – Valor apoiado (R$ mil)</a:t>
            </a:r>
          </a:p>
        </p:txBody>
      </p:sp>
      <p:graphicFrame>
        <p:nvGraphicFramePr>
          <p:cNvPr id="4" name="Gráfico 3"/>
          <p:cNvGraphicFramePr/>
          <p:nvPr/>
        </p:nvGraphicFramePr>
        <p:xfrm>
          <a:off x="250825" y="1645920"/>
          <a:ext cx="8623299" cy="4864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tângulo 4"/>
          <p:cNvSpPr/>
          <p:nvPr/>
        </p:nvSpPr>
        <p:spPr>
          <a:xfrm>
            <a:off x="5989320" y="3913632"/>
            <a:ext cx="2688336" cy="2112264"/>
          </a:xfrm>
          <a:prstGeom prst="rect">
            <a:avLst/>
          </a:prstGeom>
          <a:solidFill>
            <a:schemeClr val="accent6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279886" y="3074384"/>
            <a:ext cx="21803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400" b="1" dirty="0">
                <a:solidFill>
                  <a:schemeClr val="accent6"/>
                </a:solidFill>
                <a:latin typeface="Tahoma" panose="020B0604030504040204" pitchFamily="34" charset="0"/>
              </a:rPr>
              <a:t>R$ 1.7 MM apoiado para o N+NE+CO</a:t>
            </a:r>
          </a:p>
          <a:p>
            <a:pPr algn="ctr"/>
            <a:r>
              <a:rPr lang="pt-BR" altLang="pt-BR" sz="1400" b="1" dirty="0">
                <a:solidFill>
                  <a:schemeClr val="accent6"/>
                </a:solidFill>
                <a:latin typeface="Tahoma" panose="020B0604030504040204" pitchFamily="34" charset="0"/>
              </a:rPr>
              <a:t>(23% do total) </a:t>
            </a:r>
            <a:endParaRPr lang="pt-BR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8965"/>
      </p:ext>
    </p:extLst>
  </p:cSld>
  <p:clrMapOvr>
    <a:masterClrMapping/>
  </p:clrMapOvr>
  <p:transition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ítulo 1"/>
          <p:cNvSpPr>
            <a:spLocks noGrp="1"/>
          </p:cNvSpPr>
          <p:nvPr>
            <p:ph type="title"/>
          </p:nvPr>
        </p:nvSpPr>
        <p:spPr>
          <a:xfrm>
            <a:off x="250825" y="7938"/>
            <a:ext cx="8893175" cy="1152525"/>
          </a:xfrm>
        </p:spPr>
        <p:txBody>
          <a:bodyPr/>
          <a:lstStyle/>
          <a:p>
            <a:pPr eaLnBrk="1" hangingPunct="1"/>
            <a:r>
              <a:rPr lang="pt-BR" altLang="pt-BR" sz="2800" b="1">
                <a:latin typeface="Tahoma" panose="020B0604030504040204" pitchFamily="34" charset="0"/>
              </a:rPr>
              <a:t>Chamada Pública Ação Transversal –</a:t>
            </a:r>
            <a:br>
              <a:rPr lang="pt-BR" altLang="pt-BR" sz="2800" b="1">
                <a:latin typeface="Tahoma" panose="020B0604030504040204" pitchFamily="34" charset="0"/>
              </a:rPr>
            </a:br>
            <a:r>
              <a:rPr lang="pt-BR" altLang="pt-BR" sz="2800" b="1">
                <a:latin typeface="Tahoma" panose="020B0604030504040204" pitchFamily="34" charset="0"/>
              </a:rPr>
              <a:t>SOS Equipamentos</a:t>
            </a:r>
          </a:p>
        </p:txBody>
      </p:sp>
      <p:sp>
        <p:nvSpPr>
          <p:cNvPr id="59395" name="Espaço Reservado para Conteúdo 2"/>
          <p:cNvSpPr>
            <a:spLocks noGrp="1"/>
          </p:cNvSpPr>
          <p:nvPr>
            <p:ph idx="1"/>
          </p:nvPr>
        </p:nvSpPr>
        <p:spPr>
          <a:xfrm>
            <a:off x="260350" y="1171575"/>
            <a:ext cx="8632825" cy="474345"/>
          </a:xfrm>
        </p:spPr>
        <p:txBody>
          <a:bodyPr/>
          <a:lstStyle/>
          <a:p>
            <a:pPr marL="179388" indent="-179388" algn="just" eaLnBrk="1" hangingPunct="1">
              <a:lnSpc>
                <a:spcPts val="3000"/>
              </a:lnSpc>
              <a:spcBef>
                <a:spcPct val="0"/>
              </a:spcBef>
            </a:pPr>
            <a:r>
              <a:rPr lang="pt-BR" altLang="pt-BR" sz="1600" b="1" dirty="0">
                <a:latin typeface="Tahoma" panose="020B0604030504040204" pitchFamily="34" charset="0"/>
              </a:rPr>
              <a:t>Valor apoiado por região (1ª a 8ª avaliações)</a:t>
            </a:r>
          </a:p>
        </p:txBody>
      </p:sp>
      <p:graphicFrame>
        <p:nvGraphicFramePr>
          <p:cNvPr id="7" name="Gráfico 6"/>
          <p:cNvGraphicFramePr>
            <a:graphicFrameLocks/>
          </p:cNvGraphicFramePr>
          <p:nvPr/>
        </p:nvGraphicFramePr>
        <p:xfrm>
          <a:off x="3727450" y="2277209"/>
          <a:ext cx="4897804" cy="3843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703263" y="2276475"/>
          <a:ext cx="2708275" cy="18494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3176">
                  <a:extLst>
                    <a:ext uri="{9D8B030D-6E8A-4147-A177-3AD203B41FA5}">
                      <a16:colId xmlns:a16="http://schemas.microsoft.com/office/drawing/2014/main" val="3299110446"/>
                    </a:ext>
                  </a:extLst>
                </a:gridCol>
                <a:gridCol w="1375099">
                  <a:extLst>
                    <a:ext uri="{9D8B030D-6E8A-4147-A177-3AD203B41FA5}">
                      <a16:colId xmlns:a16="http://schemas.microsoft.com/office/drawing/2014/main" val="2408869659"/>
                    </a:ext>
                  </a:extLst>
                </a:gridCol>
              </a:tblGrid>
              <a:tr h="4310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u="none" strike="noStrike" dirty="0">
                          <a:effectLst/>
                        </a:rPr>
                        <a:t>REGIÃO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8" marR="9528" marT="9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u="none" strike="noStrike" dirty="0">
                          <a:effectLst/>
                        </a:rPr>
                        <a:t>VALOR APOIADO</a:t>
                      </a:r>
                    </a:p>
                  </a:txBody>
                  <a:tcPr marL="9528" marR="9528" marT="9529" marB="0" anchor="ctr"/>
                </a:tc>
                <a:extLst>
                  <a:ext uri="{0D108BD9-81ED-4DB2-BD59-A6C34878D82A}">
                    <a16:rowId xmlns:a16="http://schemas.microsoft.com/office/drawing/2014/main" val="2479105719"/>
                  </a:ext>
                </a:extLst>
              </a:tr>
              <a:tr h="28368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SUDESTE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8" marR="9528" marT="9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R$ 4.559.762,00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3359929"/>
                  </a:ext>
                </a:extLst>
              </a:tr>
              <a:tr h="28368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SUL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8" marR="9528" marT="9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R$ 1.372.343,00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4881627"/>
                  </a:ext>
                </a:extLst>
              </a:tr>
              <a:tr h="28368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>
                          <a:effectLst/>
                        </a:rPr>
                        <a:t>NORDESTE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8" marR="9528" marT="9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R$ 1.030.451,00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7997335"/>
                  </a:ext>
                </a:extLst>
              </a:tr>
              <a:tr h="28368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CENTRO-OESTE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8" marR="9528" marT="9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R$ 710.413,00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887052"/>
                  </a:ext>
                </a:extLst>
              </a:tr>
              <a:tr h="28368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NORTE</a:t>
                      </a:r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8" marR="9528" marT="9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991549"/>
                  </a:ext>
                </a:extLst>
              </a:tr>
            </a:tbl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/>
        </p:nvGraphicFramePr>
        <p:xfrm>
          <a:off x="3524738" y="2277209"/>
          <a:ext cx="5100515" cy="3780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39664799"/>
      </p:ext>
    </p:extLst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2605" y="343324"/>
            <a:ext cx="8229600" cy="7097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t-BR" b="1" dirty="0">
                <a:latin typeface="+mj-lt"/>
              </a:rPr>
              <a:t>Não Reembolsável</a:t>
            </a:r>
            <a:br>
              <a:rPr lang="pt-BR" b="1" dirty="0">
                <a:latin typeface="+mj-lt"/>
              </a:rPr>
            </a:br>
            <a:r>
              <a:rPr lang="pt-BR" b="1" dirty="0">
                <a:latin typeface="+mj-lt"/>
              </a:rPr>
              <a:t>Apoio a Parques Tecnológicos</a:t>
            </a:r>
            <a:br>
              <a:rPr lang="pt-BR" b="1" dirty="0">
                <a:latin typeface="+mj-lt"/>
              </a:rPr>
            </a:br>
            <a:endParaRPr lang="pt-BR" b="1" dirty="0">
              <a:latin typeface="+mj-lt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178" y="3805532"/>
            <a:ext cx="1669496" cy="103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479" y="5197650"/>
            <a:ext cx="1768705" cy="62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2" y="5089088"/>
            <a:ext cx="2009775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79" y="3709314"/>
            <a:ext cx="22860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25" y="4122309"/>
            <a:ext cx="1238250" cy="167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09" y="3812176"/>
            <a:ext cx="1290205" cy="96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392605" y="1728163"/>
            <a:ext cx="2643488" cy="1254273"/>
            <a:chOff x="971252" y="1480843"/>
            <a:chExt cx="1942089" cy="873940"/>
          </a:xfrm>
        </p:grpSpPr>
        <p:sp>
          <p:nvSpPr>
            <p:cNvPr id="11" name="Retângulo de cantos arredondados 10"/>
            <p:cNvSpPr/>
            <p:nvPr/>
          </p:nvSpPr>
          <p:spPr>
            <a:xfrm>
              <a:off x="971252" y="1480843"/>
              <a:ext cx="1808571" cy="8739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505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accent6"/>
                  </a:solidFill>
                </a:rPr>
                <a:t>2 Grandes Editais</a:t>
              </a:r>
            </a:p>
          </p:txBody>
        </p:sp>
        <p:sp>
          <p:nvSpPr>
            <p:cNvPr id="12" name="Seta para a direita 11"/>
            <p:cNvSpPr/>
            <p:nvPr/>
          </p:nvSpPr>
          <p:spPr>
            <a:xfrm>
              <a:off x="2646304" y="2160572"/>
              <a:ext cx="267037" cy="186117"/>
            </a:xfrm>
            <a:prstGeom prst="rightArrow">
              <a:avLst/>
            </a:prstGeom>
            <a:solidFill>
              <a:srgbClr val="005051"/>
            </a:solidFill>
            <a:ln>
              <a:solidFill>
                <a:srgbClr val="00505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accent6"/>
                </a:solidFill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3414840" y="1728164"/>
            <a:ext cx="2635861" cy="1254273"/>
            <a:chOff x="1145439" y="1625149"/>
            <a:chExt cx="1936486" cy="873940"/>
          </a:xfrm>
        </p:grpSpPr>
        <p:sp>
          <p:nvSpPr>
            <p:cNvPr id="14" name="Retângulo de cantos arredondados 13"/>
            <p:cNvSpPr/>
            <p:nvPr/>
          </p:nvSpPr>
          <p:spPr>
            <a:xfrm>
              <a:off x="1145439" y="1625149"/>
              <a:ext cx="1808571" cy="8739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505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accent6"/>
                  </a:solidFill>
                </a:rPr>
                <a:t>28 Projetos contratados em 12 Estados </a:t>
              </a:r>
            </a:p>
          </p:txBody>
        </p:sp>
        <p:sp>
          <p:nvSpPr>
            <p:cNvPr id="15" name="Seta para a direita 14"/>
            <p:cNvSpPr/>
            <p:nvPr/>
          </p:nvSpPr>
          <p:spPr>
            <a:xfrm>
              <a:off x="2814888" y="2312972"/>
              <a:ext cx="267037" cy="186117"/>
            </a:xfrm>
            <a:prstGeom prst="rightArrow">
              <a:avLst/>
            </a:prstGeom>
            <a:solidFill>
              <a:srgbClr val="005051"/>
            </a:solidFill>
            <a:ln>
              <a:solidFill>
                <a:srgbClr val="00505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16" name="Retângulo de cantos arredondados 15"/>
          <p:cNvSpPr/>
          <p:nvPr/>
        </p:nvSpPr>
        <p:spPr>
          <a:xfrm>
            <a:off x="6301926" y="1728164"/>
            <a:ext cx="2461749" cy="125427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50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accent6"/>
                </a:solidFill>
              </a:rPr>
              <a:t>R$175 milhões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07976" y="1167305"/>
            <a:ext cx="310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6"/>
                </a:solidFill>
                <a:latin typeface="+mj-lt"/>
                <a:cs typeface="Tahoma"/>
              </a:rPr>
              <a:t>Nos últimos 5 anos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92605" y="3328704"/>
            <a:ext cx="6696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5051"/>
                </a:solidFill>
                <a:latin typeface="+mj-lt"/>
                <a:cs typeface="Tahoma"/>
              </a:rPr>
              <a:t>Principais Parques Apoiados:</a:t>
            </a:r>
          </a:p>
        </p:txBody>
      </p:sp>
      <p:pic>
        <p:nvPicPr>
          <p:cNvPr id="19" name="Picture 2" descr="Resultado de imagem para bh te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664" y="5089088"/>
            <a:ext cx="2746073" cy="11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668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251520" y="202529"/>
            <a:ext cx="8647321" cy="750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Modalidades</a:t>
            </a:r>
            <a:r>
              <a:rPr lang="en-US" dirty="0"/>
              <a:t> de </a:t>
            </a:r>
            <a:r>
              <a:rPr lang="en-US" dirty="0" err="1"/>
              <a:t>Apoio</a:t>
            </a:r>
            <a:r>
              <a:rPr lang="en-US" dirty="0"/>
              <a:t> da </a:t>
            </a:r>
            <a:r>
              <a:rPr lang="en-US" dirty="0" err="1"/>
              <a:t>Finep</a:t>
            </a:r>
            <a:endParaRPr lang="en-US" dirty="0"/>
          </a:p>
        </p:txBody>
      </p:sp>
      <p:sp>
        <p:nvSpPr>
          <p:cNvPr id="4" name="Seta para a Direita 3"/>
          <p:cNvSpPr/>
          <p:nvPr/>
        </p:nvSpPr>
        <p:spPr>
          <a:xfrm>
            <a:off x="3317429" y="2095063"/>
            <a:ext cx="469145" cy="310551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rgbClr val="DD4F0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" name="Retângulo 4"/>
          <p:cNvSpPr/>
          <p:nvPr/>
        </p:nvSpPr>
        <p:spPr>
          <a:xfrm>
            <a:off x="1198273" y="2987316"/>
            <a:ext cx="2733429" cy="757173"/>
          </a:xfrm>
          <a:prstGeom prst="rect">
            <a:avLst/>
          </a:prstGeom>
          <a:solidFill>
            <a:srgbClr val="0A4C4C"/>
          </a:soli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" name="Retângulo 5"/>
          <p:cNvSpPr/>
          <p:nvPr/>
        </p:nvSpPr>
        <p:spPr>
          <a:xfrm>
            <a:off x="1185533" y="4061408"/>
            <a:ext cx="2733429" cy="757173"/>
          </a:xfrm>
          <a:prstGeom prst="rect">
            <a:avLst/>
          </a:prstGeom>
          <a:solidFill>
            <a:srgbClr val="0A4C4C"/>
          </a:soli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35" y="1772631"/>
            <a:ext cx="1341109" cy="100453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083" y="1666629"/>
            <a:ext cx="1444729" cy="129842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116" y="1660671"/>
            <a:ext cx="1887803" cy="1256248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5186326" y="4061407"/>
            <a:ext cx="2733429" cy="757174"/>
          </a:xfrm>
          <a:prstGeom prst="rect">
            <a:avLst/>
          </a:prstGeom>
          <a:solidFill>
            <a:srgbClr val="DD4F05"/>
          </a:soli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sz="900" dirty="0"/>
          </a:p>
        </p:txBody>
      </p:sp>
      <p:sp>
        <p:nvSpPr>
          <p:cNvPr id="11" name="Retângulo 10"/>
          <p:cNvSpPr/>
          <p:nvPr/>
        </p:nvSpPr>
        <p:spPr>
          <a:xfrm>
            <a:off x="5186326" y="2987315"/>
            <a:ext cx="2733429" cy="757173"/>
          </a:xfrm>
          <a:prstGeom prst="rect">
            <a:avLst/>
          </a:prstGeom>
          <a:solidFill>
            <a:srgbClr val="DD4F05"/>
          </a:soli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sz="1050" dirty="0"/>
          </a:p>
        </p:txBody>
      </p:sp>
      <p:sp>
        <p:nvSpPr>
          <p:cNvPr id="12" name="Seta para a Direita 11"/>
          <p:cNvSpPr/>
          <p:nvPr/>
        </p:nvSpPr>
        <p:spPr>
          <a:xfrm>
            <a:off x="5259425" y="2132677"/>
            <a:ext cx="469145" cy="310551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rgbClr val="DD4F0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624" y="4238953"/>
            <a:ext cx="1005467" cy="44052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702" y="3101260"/>
            <a:ext cx="1240339" cy="608363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1237359" y="3011406"/>
            <a:ext cx="268005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350" dirty="0">
                <a:solidFill>
                  <a:schemeClr val="bg1"/>
                </a:solidFill>
              </a:rPr>
              <a:t>Necessidade de recursos para iniciar um negócio de base tecnológica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5259634" y="3117993"/>
            <a:ext cx="2576259" cy="5155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b="1" u="sng" dirty="0">
                <a:solidFill>
                  <a:schemeClr val="bg1"/>
                </a:solidFill>
              </a:rPr>
              <a:t>Subvenção econômica </a:t>
            </a:r>
            <a:r>
              <a:rPr lang="pt-BR" sz="1350" dirty="0">
                <a:solidFill>
                  <a:schemeClr val="bg1"/>
                </a:solidFill>
              </a:rPr>
              <a:t>para novos empreendedores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75461" y="4084738"/>
            <a:ext cx="2576259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350" dirty="0">
                <a:solidFill>
                  <a:schemeClr val="bg1"/>
                </a:solidFill>
              </a:rPr>
              <a:t>Necessidade de recursos para uma microempresa desenvolver seus produtos inovadores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5113753" y="4084738"/>
            <a:ext cx="28060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u="sng" dirty="0">
                <a:solidFill>
                  <a:schemeClr val="bg1"/>
                </a:solidFill>
              </a:rPr>
              <a:t>Subvenção econômica </a:t>
            </a:r>
            <a:r>
              <a:rPr lang="pt-BR" sz="1300" dirty="0">
                <a:solidFill>
                  <a:schemeClr val="bg1"/>
                </a:solidFill>
              </a:rPr>
              <a:t>para micro e pequenas empresas, em parceria com agentes estaduais descentralizados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1198273" y="5137780"/>
            <a:ext cx="2733429" cy="757173"/>
          </a:xfrm>
          <a:prstGeom prst="rect">
            <a:avLst/>
          </a:prstGeom>
          <a:solidFill>
            <a:srgbClr val="0A4C4C"/>
          </a:soli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200" dirty="0">
                <a:solidFill>
                  <a:schemeClr val="bg1"/>
                </a:solidFill>
              </a:rPr>
              <a:t>Baixo engajamento de investidores-anjo e falta de recursos para novos investimentos em Startups de base tecnológica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5186326" y="5137780"/>
            <a:ext cx="2733429" cy="757174"/>
          </a:xfrm>
          <a:prstGeom prst="rect">
            <a:avLst/>
          </a:prstGeom>
          <a:solidFill>
            <a:srgbClr val="DD4F05"/>
          </a:soli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b="1" u="sng" dirty="0"/>
              <a:t>Investimento</a:t>
            </a:r>
            <a:r>
              <a:rPr lang="pt-BR" sz="1200" dirty="0"/>
              <a:t> de até R$ 1 milhão em Startups, com apoio e vantagens a startups que consigam atrair investidores-anjo</a:t>
            </a: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15" y="5267474"/>
            <a:ext cx="998502" cy="52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88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5961185"/>
            <a:ext cx="9144000" cy="89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37" y="1429947"/>
            <a:ext cx="8667214" cy="5098362"/>
          </a:xfrm>
          <a:prstGeom prst="rect">
            <a:avLst/>
          </a:prstGeom>
        </p:spPr>
      </p:pic>
      <p:sp>
        <p:nvSpPr>
          <p:cNvPr id="11" name="Rectangle 7"/>
          <p:cNvSpPr txBox="1">
            <a:spLocks/>
          </p:cNvSpPr>
          <p:nvPr/>
        </p:nvSpPr>
        <p:spPr bwMode="auto">
          <a:xfrm>
            <a:off x="361348" y="146835"/>
            <a:ext cx="8421303" cy="887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ym typeface="Helvetica" charset="0"/>
              </a:rPr>
              <a:t>Finep</a:t>
            </a:r>
            <a:r>
              <a:rPr lang="en-US" dirty="0">
                <a:sym typeface="Helvetica" charset="0"/>
              </a:rPr>
              <a:t> Startup</a:t>
            </a:r>
            <a:endParaRPr lang="pt-BR" dirty="0"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039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ângulo 45">
            <a:extLst>
              <a:ext uri="{FF2B5EF4-FFF2-40B4-BE49-F238E27FC236}">
                <a16:creationId xmlns:a16="http://schemas.microsoft.com/office/drawing/2014/main" id="{E05A4942-42F0-464A-A6A3-1A9DB3737147}"/>
              </a:ext>
            </a:extLst>
          </p:cNvPr>
          <p:cNvSpPr/>
          <p:nvPr/>
        </p:nvSpPr>
        <p:spPr>
          <a:xfrm>
            <a:off x="7938" y="6767513"/>
            <a:ext cx="9150350" cy="8731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4339" name="Título 1"/>
          <p:cNvSpPr>
            <a:spLocks noGrp="1"/>
          </p:cNvSpPr>
          <p:nvPr>
            <p:ph type="title"/>
          </p:nvPr>
        </p:nvSpPr>
        <p:spPr>
          <a:xfrm>
            <a:off x="457200" y="261938"/>
            <a:ext cx="8229600" cy="669925"/>
          </a:xfrm>
        </p:spPr>
        <p:txBody>
          <a:bodyPr anchor="t"/>
          <a:lstStyle/>
          <a:p>
            <a:r>
              <a:rPr lang="pt-BR" altLang="pt-BR" b="1" dirty="0">
                <a:latin typeface="Tahoma" panose="020B0604030504040204" pitchFamily="34" charset="0"/>
              </a:rPr>
              <a:t>Nível de Maturidade Tecnológica</a:t>
            </a:r>
          </a:p>
        </p:txBody>
      </p:sp>
      <p:pic>
        <p:nvPicPr>
          <p:cNvPr id="14340" name="Picture 2" descr="https://image.freepik.com/icones-gratis/curva-de-seta-para-baixo-esboco_318-377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1528763"/>
            <a:ext cx="454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39FFC8B5-4613-4F13-831E-30211355E894}"/>
              </a:ext>
            </a:extLst>
          </p:cNvPr>
          <p:cNvSpPr/>
          <p:nvPr/>
        </p:nvSpPr>
        <p:spPr>
          <a:xfrm rot="20207517">
            <a:off x="4324350" y="1643063"/>
            <a:ext cx="944563" cy="1082675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4342" name="Group 1"/>
          <p:cNvGrpSpPr>
            <a:grpSpLocks/>
          </p:cNvGrpSpPr>
          <p:nvPr/>
        </p:nvGrpSpPr>
        <p:grpSpPr bwMode="auto">
          <a:xfrm>
            <a:off x="482600" y="1598613"/>
            <a:ext cx="8115300" cy="4346575"/>
            <a:chOff x="314001" y="919872"/>
            <a:chExt cx="8115822" cy="4346575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95C4ADE5-FBB5-463C-B271-0BBB091C9317}"/>
                </a:ext>
              </a:extLst>
            </p:cNvPr>
            <p:cNvSpPr txBox="1"/>
            <p:nvPr/>
          </p:nvSpPr>
          <p:spPr>
            <a:xfrm>
              <a:off x="674275" y="1065200"/>
              <a:ext cx="369332" cy="3089244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Recursos</a:t>
              </a:r>
            </a:p>
          </p:txBody>
        </p:sp>
        <p:grpSp>
          <p:nvGrpSpPr>
            <p:cNvPr id="14360" name="Group 66"/>
            <p:cNvGrpSpPr>
              <a:grpSpLocks/>
            </p:cNvGrpSpPr>
            <p:nvPr/>
          </p:nvGrpSpPr>
          <p:grpSpPr bwMode="auto">
            <a:xfrm>
              <a:off x="314001" y="919872"/>
              <a:ext cx="8115822" cy="4346575"/>
              <a:chOff x="602034" y="1268760"/>
              <a:chExt cx="8115821" cy="5471035"/>
            </a:xfrm>
          </p:grpSpPr>
          <p:graphicFrame>
            <p:nvGraphicFramePr>
              <p:cNvPr id="21" name="Gráfico 20">
                <a:extLst>
                  <a:ext uri="{FF2B5EF4-FFF2-40B4-BE49-F238E27FC236}">
                    <a16:creationId xmlns:a16="http://schemas.microsoft.com/office/drawing/2014/main" id="{D5275F2A-931B-4585-81A6-2C048B7CD529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602034" y="1268760"/>
              <a:ext cx="8115821" cy="429841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CCB84463-7CD8-4AA6-8477-6B50ADD63E5B}"/>
                  </a:ext>
                </a:extLst>
              </p:cNvPr>
              <p:cNvSpPr txBox="1"/>
              <p:nvPr/>
            </p:nvSpPr>
            <p:spPr>
              <a:xfrm rot="5400000">
                <a:off x="2935506" y="193283"/>
                <a:ext cx="448520" cy="38309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</a:rPr>
                  <a:t>Laboratórios Públicos</a:t>
                </a:r>
              </a:p>
            </p:txBody>
          </p:sp>
          <p:cxnSp>
            <p:nvCxnSpPr>
              <p:cNvPr id="23" name="Conector de seta reta 22">
                <a:extLst>
                  <a:ext uri="{FF2B5EF4-FFF2-40B4-BE49-F238E27FC236}">
                    <a16:creationId xmlns:a16="http://schemas.microsoft.com/office/drawing/2014/main" id="{B88A8881-6EE3-4EDB-9664-56BCE5888D56}"/>
                  </a:ext>
                </a:extLst>
              </p:cNvPr>
              <p:cNvCxnSpPr/>
              <p:nvPr/>
            </p:nvCxnSpPr>
            <p:spPr>
              <a:xfrm flipH="1">
                <a:off x="1259301" y="1930159"/>
                <a:ext cx="3888038" cy="0"/>
              </a:xfrm>
              <a:prstGeom prst="straightConnector1">
                <a:avLst/>
              </a:prstGeom>
              <a:ln w="28575" cap="sq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CaixaDeTexto 11">
                <a:extLst>
                  <a:ext uri="{FF2B5EF4-FFF2-40B4-BE49-F238E27FC236}">
                    <a16:creationId xmlns:a16="http://schemas.microsoft.com/office/drawing/2014/main" id="{6771701F-EC2B-4AE4-8169-8053AB11437F}"/>
                  </a:ext>
                </a:extLst>
              </p:cNvPr>
              <p:cNvSpPr txBox="1"/>
              <p:nvPr/>
            </p:nvSpPr>
            <p:spPr>
              <a:xfrm rot="5400000">
                <a:off x="4782526" y="2851580"/>
                <a:ext cx="414018" cy="1295400"/>
              </a:xfrm>
              <a:prstGeom prst="rect">
                <a:avLst/>
              </a:prstGeom>
              <a:noFill/>
            </p:spPr>
            <p:txBody>
              <a:bodyPr vert="vert270">
                <a:spAutoFit/>
              </a:bodyPr>
              <a:lstStyle>
                <a:defPPr>
                  <a:defRPr lang="pt-BR"/>
                </a:defPPr>
                <a:lvl1pPr algn="ctr">
                  <a:defRPr sz="1400" b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1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dirty="0"/>
                  <a:t>Vale da Morte</a:t>
                </a:r>
              </a:p>
            </p:txBody>
          </p:sp>
          <p:cxnSp>
            <p:nvCxnSpPr>
              <p:cNvPr id="25" name="Conector de seta reta 17">
                <a:extLst>
                  <a:ext uri="{FF2B5EF4-FFF2-40B4-BE49-F238E27FC236}">
                    <a16:creationId xmlns:a16="http://schemas.microsoft.com/office/drawing/2014/main" id="{2D0C3F1E-FFC5-4821-A9C4-0A1978272E15}"/>
                  </a:ext>
                </a:extLst>
              </p:cNvPr>
              <p:cNvCxnSpPr/>
              <p:nvPr/>
            </p:nvCxnSpPr>
            <p:spPr>
              <a:xfrm>
                <a:off x="3859793" y="3326892"/>
                <a:ext cx="2124211" cy="0"/>
              </a:xfrm>
              <a:prstGeom prst="straightConnector1">
                <a:avLst/>
              </a:prstGeom>
              <a:ln w="28575" cap="sq">
                <a:solidFill>
                  <a:srgbClr val="FF0000"/>
                </a:solidFill>
                <a:prstDash val="dash"/>
                <a:miter lim="800000"/>
                <a:headEnd type="none" w="med" len="med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CaixaDeTexto 11">
                <a:extLst>
                  <a:ext uri="{FF2B5EF4-FFF2-40B4-BE49-F238E27FC236}">
                    <a16:creationId xmlns:a16="http://schemas.microsoft.com/office/drawing/2014/main" id="{E01BA0DE-AE5E-43F1-BCEC-756BA2343BBE}"/>
                  </a:ext>
                </a:extLst>
              </p:cNvPr>
              <p:cNvSpPr txBox="1"/>
              <p:nvPr/>
            </p:nvSpPr>
            <p:spPr>
              <a:xfrm rot="5400000">
                <a:off x="2835573" y="-262467"/>
                <a:ext cx="448520" cy="3600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</a:rPr>
                  <a:t>Universidades</a:t>
                </a:r>
              </a:p>
            </p:txBody>
          </p:sp>
          <p:cxnSp>
            <p:nvCxnSpPr>
              <p:cNvPr id="27" name="Conector de seta reta 26">
                <a:extLst>
                  <a:ext uri="{FF2B5EF4-FFF2-40B4-BE49-F238E27FC236}">
                    <a16:creationId xmlns:a16="http://schemas.microsoft.com/office/drawing/2014/main" id="{B80B8C68-3496-4190-AB9C-7BAFE41F00AB}"/>
                  </a:ext>
                </a:extLst>
              </p:cNvPr>
              <p:cNvCxnSpPr/>
              <p:nvPr/>
            </p:nvCxnSpPr>
            <p:spPr>
              <a:xfrm flipH="1">
                <a:off x="1275177" y="1412629"/>
                <a:ext cx="3465735" cy="5994"/>
              </a:xfrm>
              <a:prstGeom prst="straightConnector1">
                <a:avLst/>
              </a:prstGeom>
              <a:ln w="28575" cap="sq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CaixaDeTexto 11">
                <a:extLst>
                  <a:ext uri="{FF2B5EF4-FFF2-40B4-BE49-F238E27FC236}">
                    <a16:creationId xmlns:a16="http://schemas.microsoft.com/office/drawing/2014/main" id="{C6E4D962-BFA2-4CB3-A1EE-953EE7C44849}"/>
                  </a:ext>
                </a:extLst>
              </p:cNvPr>
              <p:cNvSpPr txBox="1"/>
              <p:nvPr/>
            </p:nvSpPr>
            <p:spPr>
              <a:xfrm rot="5400000">
                <a:off x="1562691" y="5644699"/>
                <a:ext cx="690030" cy="1296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dirty="0">
                    <a:solidFill>
                      <a:srgbClr val="005051">
                        <a:lumMod val="75000"/>
                      </a:srgbClr>
                    </a:solidFill>
                    <a:latin typeface="Arial" pitchFamily="34" charset="0"/>
                  </a:rPr>
                  <a:t>Pesquisa Básica</a:t>
                </a:r>
              </a:p>
            </p:txBody>
          </p:sp>
          <p:cxnSp>
            <p:nvCxnSpPr>
              <p:cNvPr id="29" name="Conector de seta reta 17">
                <a:extLst>
                  <a:ext uri="{FF2B5EF4-FFF2-40B4-BE49-F238E27FC236}">
                    <a16:creationId xmlns:a16="http://schemas.microsoft.com/office/drawing/2014/main" id="{8D6A4D68-95D7-4AD5-BD2A-BB09D3209576}"/>
                  </a:ext>
                </a:extLst>
              </p:cNvPr>
              <p:cNvCxnSpPr/>
              <p:nvPr/>
            </p:nvCxnSpPr>
            <p:spPr>
              <a:xfrm flipH="1">
                <a:off x="1259301" y="5874580"/>
                <a:ext cx="1368513" cy="0"/>
              </a:xfrm>
              <a:prstGeom prst="straightConnector1">
                <a:avLst/>
              </a:prstGeom>
              <a:ln w="28575" cap="sq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de seta reta 17">
                <a:extLst>
                  <a:ext uri="{FF2B5EF4-FFF2-40B4-BE49-F238E27FC236}">
                    <a16:creationId xmlns:a16="http://schemas.microsoft.com/office/drawing/2014/main" id="{23835D01-8D9B-467C-969A-1F12B31130B2}"/>
                  </a:ext>
                </a:extLst>
              </p:cNvPr>
              <p:cNvCxnSpPr/>
              <p:nvPr/>
            </p:nvCxnSpPr>
            <p:spPr>
              <a:xfrm flipH="1">
                <a:off x="2556372" y="5874580"/>
                <a:ext cx="2195653" cy="0"/>
              </a:xfrm>
              <a:prstGeom prst="straightConnector1">
                <a:avLst/>
              </a:prstGeom>
              <a:ln w="28575" cap="sq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CaixaDeTexto 11">
                <a:extLst>
                  <a:ext uri="{FF2B5EF4-FFF2-40B4-BE49-F238E27FC236}">
                    <a16:creationId xmlns:a16="http://schemas.microsoft.com/office/drawing/2014/main" id="{AAC89314-AD1B-4C0C-8531-1F310B55C35A}"/>
                  </a:ext>
                </a:extLst>
              </p:cNvPr>
              <p:cNvSpPr txBox="1"/>
              <p:nvPr/>
            </p:nvSpPr>
            <p:spPr>
              <a:xfrm rot="5400000">
                <a:off x="3447639" y="5248655"/>
                <a:ext cx="448520" cy="2088232"/>
              </a:xfrm>
              <a:prstGeom prst="rect">
                <a:avLst/>
              </a:prstGeom>
              <a:noFill/>
            </p:spPr>
            <p:txBody>
              <a:bodyPr vert="vert27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dirty="0">
                    <a:solidFill>
                      <a:srgbClr val="78E03D">
                        <a:lumMod val="75000"/>
                      </a:srgbClr>
                    </a:solidFill>
                    <a:latin typeface="Arial" pitchFamily="34" charset="0"/>
                  </a:rPr>
                  <a:t>Pesquisa Aplicada</a:t>
                </a:r>
              </a:p>
            </p:txBody>
          </p:sp>
          <p:sp>
            <p:nvSpPr>
              <p:cNvPr id="32" name="CaixaDeTexto 11">
                <a:extLst>
                  <a:ext uri="{FF2B5EF4-FFF2-40B4-BE49-F238E27FC236}">
                    <a16:creationId xmlns:a16="http://schemas.microsoft.com/office/drawing/2014/main" id="{BB804D5B-513A-4E2C-8901-3C101D96557C}"/>
                  </a:ext>
                </a:extLst>
              </p:cNvPr>
              <p:cNvSpPr txBox="1"/>
              <p:nvPr/>
            </p:nvSpPr>
            <p:spPr>
              <a:xfrm rot="5400000">
                <a:off x="5478955" y="5428675"/>
                <a:ext cx="690029" cy="17281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dirty="0">
                    <a:solidFill>
                      <a:srgbClr val="6950A1">
                        <a:lumMod val="75000"/>
                      </a:srgbClr>
                    </a:solidFill>
                    <a:latin typeface="Arial" pitchFamily="34" charset="0"/>
                  </a:rPr>
                  <a:t>Desenvolvimento Tecnológico</a:t>
                </a:r>
              </a:p>
            </p:txBody>
          </p:sp>
          <p:sp>
            <p:nvSpPr>
              <p:cNvPr id="33" name="CaixaDeTexto 11">
                <a:extLst>
                  <a:ext uri="{FF2B5EF4-FFF2-40B4-BE49-F238E27FC236}">
                    <a16:creationId xmlns:a16="http://schemas.microsoft.com/office/drawing/2014/main" id="{614A1AFA-7C08-4907-B6CB-C374FCF41B10}"/>
                  </a:ext>
                </a:extLst>
              </p:cNvPr>
              <p:cNvSpPr txBox="1"/>
              <p:nvPr/>
            </p:nvSpPr>
            <p:spPr>
              <a:xfrm rot="5400000">
                <a:off x="7185938" y="5488273"/>
                <a:ext cx="774854" cy="1728190"/>
              </a:xfrm>
              <a:prstGeom prst="rect">
                <a:avLst/>
              </a:prstGeom>
              <a:noFill/>
            </p:spPr>
            <p:txBody>
              <a:bodyPr vert="vert27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dirty="0">
                    <a:solidFill>
                      <a:srgbClr val="FFBF00"/>
                    </a:solidFill>
                    <a:latin typeface="Arial" pitchFamily="34" charset="0"/>
                  </a:rPr>
                  <a:t>Introdução no Mercado</a:t>
                </a:r>
              </a:p>
            </p:txBody>
          </p:sp>
          <p:cxnSp>
            <p:nvCxnSpPr>
              <p:cNvPr id="34" name="Conector de seta reta 17">
                <a:extLst>
                  <a:ext uri="{FF2B5EF4-FFF2-40B4-BE49-F238E27FC236}">
                    <a16:creationId xmlns:a16="http://schemas.microsoft.com/office/drawing/2014/main" id="{9D0B2BAD-2B08-4978-921D-B0D3C2371B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21861" y="5876578"/>
                <a:ext cx="2214704" cy="0"/>
              </a:xfrm>
              <a:prstGeom prst="straightConnector1">
                <a:avLst/>
              </a:prstGeom>
              <a:ln w="28575" cap="sq">
                <a:solidFill>
                  <a:schemeClr val="accent3">
                    <a:lumMod val="75000"/>
                  </a:schemeClr>
                </a:solidFill>
                <a:prstDash val="solid"/>
                <a:miter lim="800000"/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de seta reta 17">
                <a:extLst>
                  <a:ext uri="{FF2B5EF4-FFF2-40B4-BE49-F238E27FC236}">
                    <a16:creationId xmlns:a16="http://schemas.microsoft.com/office/drawing/2014/main" id="{A9BBDE05-F066-4425-B137-A58B020EDD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96876" y="5874580"/>
                <a:ext cx="1347874" cy="1999"/>
              </a:xfrm>
              <a:prstGeom prst="straightConnector1">
                <a:avLst/>
              </a:prstGeom>
              <a:ln w="28575" cap="sq">
                <a:solidFill>
                  <a:schemeClr val="accent4"/>
                </a:solidFill>
                <a:prstDash val="solid"/>
                <a:miter lim="800000"/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361" name="CaixaDeTexto 31"/>
            <p:cNvSpPr txBox="1">
              <a:spLocks noChangeArrowheads="1"/>
            </p:cNvSpPr>
            <p:nvPr/>
          </p:nvSpPr>
          <p:spPr bwMode="auto">
            <a:xfrm>
              <a:off x="971599" y="4334834"/>
              <a:ext cx="6912768" cy="23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200" b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Technology Readiness Levels - TRL</a:t>
              </a:r>
            </a:p>
          </p:txBody>
        </p:sp>
      </p:grpSp>
      <p:cxnSp>
        <p:nvCxnSpPr>
          <p:cNvPr id="42" name="Conector de seta reta 41">
            <a:extLst>
              <a:ext uri="{FF2B5EF4-FFF2-40B4-BE49-F238E27FC236}">
                <a16:creationId xmlns:a16="http://schemas.microsoft.com/office/drawing/2014/main" id="{4E265F19-DB05-44D7-8E73-47F700671BCC}"/>
              </a:ext>
            </a:extLst>
          </p:cNvPr>
          <p:cNvCxnSpPr/>
          <p:nvPr/>
        </p:nvCxnSpPr>
        <p:spPr bwMode="auto">
          <a:xfrm flipH="1">
            <a:off x="4881563" y="1851025"/>
            <a:ext cx="3179762" cy="0"/>
          </a:xfrm>
          <a:prstGeom prst="straightConnector1">
            <a:avLst/>
          </a:prstGeom>
          <a:ln w="2857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11">
            <a:extLst>
              <a:ext uri="{FF2B5EF4-FFF2-40B4-BE49-F238E27FC236}">
                <a16:creationId xmlns:a16="http://schemas.microsoft.com/office/drawing/2014/main" id="{5B75BC54-D161-462D-A061-823DDC017E91}"/>
              </a:ext>
            </a:extLst>
          </p:cNvPr>
          <p:cNvSpPr txBox="1"/>
          <p:nvPr/>
        </p:nvSpPr>
        <p:spPr bwMode="auto">
          <a:xfrm rot="5400000">
            <a:off x="6089552" y="1277308"/>
            <a:ext cx="400110" cy="1388021"/>
          </a:xfrm>
          <a:prstGeom prst="rect">
            <a:avLst/>
          </a:prstGeom>
          <a:noFill/>
          <a:ln>
            <a:noFill/>
          </a:ln>
        </p:spPr>
        <p:txBody>
          <a:bodyPr vert="vert27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</a:rPr>
              <a:t>Empresas</a:t>
            </a:r>
          </a:p>
        </p:txBody>
      </p:sp>
      <p:sp>
        <p:nvSpPr>
          <p:cNvPr id="14348" name="CaixaDeTexto 43"/>
          <p:cNvSpPr txBox="1">
            <a:spLocks noChangeArrowheads="1"/>
          </p:cNvSpPr>
          <p:nvPr/>
        </p:nvSpPr>
        <p:spPr bwMode="auto">
          <a:xfrm>
            <a:off x="5359400" y="1497013"/>
            <a:ext cx="2305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FF6600"/>
                </a:solidFill>
                <a:cs typeface="Tahoma" panose="020B0604030504040204" pitchFamily="34" charset="0"/>
              </a:rPr>
              <a:t>Zona da Interação</a:t>
            </a:r>
          </a:p>
        </p:txBody>
      </p:sp>
      <p:sp>
        <p:nvSpPr>
          <p:cNvPr id="14349" name="CaixaDeTexto 7"/>
          <p:cNvSpPr txBox="1">
            <a:spLocks noChangeArrowheads="1"/>
          </p:cNvSpPr>
          <p:nvPr/>
        </p:nvSpPr>
        <p:spPr bwMode="auto">
          <a:xfrm>
            <a:off x="3208338" y="5921375"/>
            <a:ext cx="273685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b="1">
                <a:solidFill>
                  <a:srgbClr val="000000"/>
                </a:solidFill>
                <a:latin typeface="Calibri" panose="020F0502020204030204" pitchFamily="34" charset="0"/>
              </a:rPr>
              <a:t>Disponibilidade de Financiamento</a:t>
            </a:r>
            <a:endParaRPr lang="pt-BR" altLang="pt-BR" sz="12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85E3185-0854-4C2C-AD15-7C8365D59596}"/>
              </a:ext>
            </a:extLst>
          </p:cNvPr>
          <p:cNvSpPr/>
          <p:nvPr/>
        </p:nvSpPr>
        <p:spPr>
          <a:xfrm>
            <a:off x="3025775" y="6024563"/>
            <a:ext cx="2874963" cy="3238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1108EFC4-4C71-4D87-8687-0446A2FABD8F}"/>
              </a:ext>
            </a:extLst>
          </p:cNvPr>
          <p:cNvCxnSpPr/>
          <p:nvPr/>
        </p:nvCxnSpPr>
        <p:spPr>
          <a:xfrm>
            <a:off x="3135313" y="6215063"/>
            <a:ext cx="266700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56" name="CaixaDeTexto 14"/>
          <p:cNvSpPr txBox="1">
            <a:spLocks noChangeArrowheads="1"/>
          </p:cNvSpPr>
          <p:nvPr/>
        </p:nvSpPr>
        <p:spPr bwMode="auto">
          <a:xfrm>
            <a:off x="711200" y="448627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pt-BR" altLang="pt-BR" sz="28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545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 37"/>
          <p:cNvSpPr/>
          <p:nvPr/>
        </p:nvSpPr>
        <p:spPr>
          <a:xfrm>
            <a:off x="-1" y="5952054"/>
            <a:ext cx="9144000" cy="89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 7"/>
          <p:cNvSpPr txBox="1">
            <a:spLocks/>
          </p:cNvSpPr>
          <p:nvPr/>
        </p:nvSpPr>
        <p:spPr bwMode="auto">
          <a:xfrm>
            <a:off x="361348" y="146835"/>
            <a:ext cx="8421303" cy="887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ym typeface="Helvetica" charset="0"/>
              </a:rPr>
              <a:t>Finep</a:t>
            </a:r>
            <a:r>
              <a:rPr lang="en-US" dirty="0">
                <a:sym typeface="Helvetica" charset="0"/>
              </a:rPr>
              <a:t> Startup – </a:t>
            </a:r>
            <a:r>
              <a:rPr lang="pt-BR" dirty="0">
                <a:sym typeface="Helvetica" charset="0"/>
              </a:rPr>
              <a:t>Principais</a:t>
            </a:r>
            <a:r>
              <a:rPr lang="en-US" dirty="0">
                <a:sym typeface="Helvetica" charset="0"/>
              </a:rPr>
              <a:t> </a:t>
            </a:r>
            <a:r>
              <a:rPr lang="pt-BR" dirty="0">
                <a:sym typeface="Helvetica" charset="0"/>
              </a:rPr>
              <a:t>Resultados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1825669" y="1306643"/>
            <a:ext cx="51641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accent2">
                    <a:lumMod val="50000"/>
                  </a:schemeClr>
                </a:solidFill>
              </a:rPr>
              <a:t>Processos de Seleção</a:t>
            </a:r>
          </a:p>
        </p:txBody>
      </p:sp>
      <p:sp>
        <p:nvSpPr>
          <p:cNvPr id="9" name="Retângulo 8"/>
          <p:cNvSpPr/>
          <p:nvPr/>
        </p:nvSpPr>
        <p:spPr>
          <a:xfrm>
            <a:off x="1950262" y="3580063"/>
            <a:ext cx="51641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accent2">
                    <a:lumMod val="50000"/>
                  </a:schemeClr>
                </a:solidFill>
              </a:rPr>
              <a:t>Carteira – Finep Startup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520956" y="6246572"/>
            <a:ext cx="13942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accent2">
                    <a:lumMod val="50000"/>
                  </a:schemeClr>
                </a:solidFill>
              </a:rPr>
              <a:t>56 Startups</a:t>
            </a:r>
          </a:p>
        </p:txBody>
      </p:sp>
      <p:graphicFrame>
        <p:nvGraphicFramePr>
          <p:cNvPr id="14" name="Gráfico 13"/>
          <p:cNvGraphicFramePr>
            <a:graphicFrameLocks/>
          </p:cNvGraphicFramePr>
          <p:nvPr/>
        </p:nvGraphicFramePr>
        <p:xfrm>
          <a:off x="3253597" y="4333064"/>
          <a:ext cx="2291142" cy="2446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áfico 15"/>
          <p:cNvGraphicFramePr>
            <a:graphicFrameLocks/>
          </p:cNvGraphicFramePr>
          <p:nvPr/>
        </p:nvGraphicFramePr>
        <p:xfrm>
          <a:off x="5875659" y="4333064"/>
          <a:ext cx="1800223" cy="2325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Retângulo 16"/>
          <p:cNvSpPr/>
          <p:nvPr/>
        </p:nvSpPr>
        <p:spPr>
          <a:xfrm>
            <a:off x="1482161" y="4083800"/>
            <a:ext cx="13942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accent2">
                    <a:lumMod val="50000"/>
                  </a:schemeClr>
                </a:solidFill>
              </a:rPr>
              <a:t>Por Status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3702051" y="4083801"/>
            <a:ext cx="13942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accent2">
                    <a:lumMod val="50000"/>
                  </a:schemeClr>
                </a:solidFill>
              </a:rPr>
              <a:t>Por Tema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5843261" y="4083801"/>
            <a:ext cx="13942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accent2">
                    <a:lumMod val="50000"/>
                  </a:schemeClr>
                </a:solidFill>
              </a:rPr>
              <a:t>Por UF</a:t>
            </a:r>
          </a:p>
        </p:txBody>
      </p:sp>
      <p:graphicFrame>
        <p:nvGraphicFramePr>
          <p:cNvPr id="15" name="Gráfico 14"/>
          <p:cNvGraphicFramePr>
            <a:graphicFrameLocks/>
          </p:cNvGraphicFramePr>
          <p:nvPr/>
        </p:nvGraphicFramePr>
        <p:xfrm>
          <a:off x="1278178" y="4403860"/>
          <a:ext cx="1864818" cy="2101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0" name="Grupo 19"/>
          <p:cNvGrpSpPr/>
          <p:nvPr/>
        </p:nvGrpSpPr>
        <p:grpSpPr>
          <a:xfrm>
            <a:off x="1629743" y="1932577"/>
            <a:ext cx="5891020" cy="1242620"/>
            <a:chOff x="293232" y="1679987"/>
            <a:chExt cx="7285988" cy="1421771"/>
          </a:xfrm>
        </p:grpSpPr>
        <p:grpSp>
          <p:nvGrpSpPr>
            <p:cNvPr id="21" name="Grupo 20"/>
            <p:cNvGrpSpPr/>
            <p:nvPr/>
          </p:nvGrpSpPr>
          <p:grpSpPr>
            <a:xfrm>
              <a:off x="293232" y="1679987"/>
              <a:ext cx="1465952" cy="1372176"/>
              <a:chOff x="293232" y="1679987"/>
              <a:chExt cx="1465952" cy="1372176"/>
            </a:xfrm>
          </p:grpSpPr>
          <p:sp>
            <p:nvSpPr>
              <p:cNvPr id="34" name="Fluxograma: Conector 33"/>
              <p:cNvSpPr/>
              <p:nvPr/>
            </p:nvSpPr>
            <p:spPr>
              <a:xfrm>
                <a:off x="293232" y="1679987"/>
                <a:ext cx="1465952" cy="1372176"/>
              </a:xfrm>
              <a:prstGeom prst="flowChartConnector">
                <a:avLst/>
              </a:prstGeom>
              <a:ln w="20002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5" name="CaixaDeTexto 34"/>
              <p:cNvSpPr txBox="1"/>
              <p:nvPr/>
            </p:nvSpPr>
            <p:spPr>
              <a:xfrm>
                <a:off x="409957" y="2279581"/>
                <a:ext cx="1237047" cy="60549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503 </a:t>
                </a:r>
                <a:r>
                  <a:rPr kumimoji="0" lang="pt-B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INSCRITAS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(07/08/2017)</a:t>
                </a:r>
              </a:p>
            </p:txBody>
          </p:sp>
          <p:sp>
            <p:nvSpPr>
              <p:cNvPr id="36" name="CaixaDeTexto 35"/>
              <p:cNvSpPr txBox="1"/>
              <p:nvPr/>
            </p:nvSpPr>
            <p:spPr>
              <a:xfrm>
                <a:off x="315540" y="1767360"/>
                <a:ext cx="1415181" cy="256922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2017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1ª RODADA</a:t>
                </a:r>
              </a:p>
            </p:txBody>
          </p:sp>
        </p:grpSp>
        <p:grpSp>
          <p:nvGrpSpPr>
            <p:cNvPr id="22" name="Grupo 21"/>
            <p:cNvGrpSpPr/>
            <p:nvPr/>
          </p:nvGrpSpPr>
          <p:grpSpPr>
            <a:xfrm>
              <a:off x="2277345" y="1698490"/>
              <a:ext cx="1475183" cy="1372176"/>
              <a:chOff x="2463697" y="1679986"/>
              <a:chExt cx="1475183" cy="1372176"/>
            </a:xfrm>
          </p:grpSpPr>
          <p:sp>
            <p:nvSpPr>
              <p:cNvPr id="31" name="Fluxograma: Conector 30"/>
              <p:cNvSpPr/>
              <p:nvPr/>
            </p:nvSpPr>
            <p:spPr>
              <a:xfrm>
                <a:off x="2463697" y="1679986"/>
                <a:ext cx="1465952" cy="1372176"/>
              </a:xfrm>
              <a:prstGeom prst="flowChartConnector">
                <a:avLst/>
              </a:prstGeom>
              <a:gradFill>
                <a:gsLst>
                  <a:gs pos="50000">
                    <a:schemeClr val="accent6">
                      <a:lumMod val="75000"/>
                      <a:lumOff val="25000"/>
                    </a:schemeClr>
                  </a:gs>
                  <a:gs pos="0">
                    <a:schemeClr val="accent6">
                      <a:lumMod val="90000"/>
                      <a:lumOff val="10000"/>
                    </a:schemeClr>
                  </a:gs>
                  <a:gs pos="100000">
                    <a:schemeClr val="accent6">
                      <a:lumMod val="10000"/>
                      <a:lumOff val="90000"/>
                    </a:schemeClr>
                  </a:gs>
                </a:gsLst>
              </a:gradFill>
              <a:ln w="200025">
                <a:solidFill>
                  <a:schemeClr val="accent6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2" name="CaixaDeTexto 31"/>
              <p:cNvSpPr txBox="1"/>
              <p:nvPr/>
            </p:nvSpPr>
            <p:spPr>
              <a:xfrm>
                <a:off x="2578149" y="2358279"/>
                <a:ext cx="1237047" cy="60549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366 </a:t>
                </a:r>
                <a:r>
                  <a:rPr kumimoji="0" lang="pt-B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INSCRITAS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(26/01/2018)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3" name="CaixaDeTexto 32"/>
              <p:cNvSpPr txBox="1"/>
              <p:nvPr/>
            </p:nvSpPr>
            <p:spPr>
              <a:xfrm>
                <a:off x="2468407" y="1768779"/>
                <a:ext cx="1470473" cy="256922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2017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2ª RODADA</a:t>
                </a:r>
              </a:p>
            </p:txBody>
          </p:sp>
        </p:grpSp>
        <p:grpSp>
          <p:nvGrpSpPr>
            <p:cNvPr id="23" name="Grupo 22"/>
            <p:cNvGrpSpPr/>
            <p:nvPr/>
          </p:nvGrpSpPr>
          <p:grpSpPr>
            <a:xfrm>
              <a:off x="4176962" y="1714914"/>
              <a:ext cx="1467643" cy="1372176"/>
              <a:chOff x="4634162" y="1770169"/>
              <a:chExt cx="1467643" cy="1372176"/>
            </a:xfrm>
          </p:grpSpPr>
          <p:sp>
            <p:nvSpPr>
              <p:cNvPr id="28" name="Fluxograma: Conector 27"/>
              <p:cNvSpPr/>
              <p:nvPr/>
            </p:nvSpPr>
            <p:spPr>
              <a:xfrm>
                <a:off x="4635853" y="1770169"/>
                <a:ext cx="1465952" cy="1372176"/>
              </a:xfrm>
              <a:prstGeom prst="flowChartConnector">
                <a:avLst/>
              </a:prstGeom>
              <a:gradFill>
                <a:gsLst>
                  <a:gs pos="48000">
                    <a:schemeClr val="accent3">
                      <a:lumMod val="60000"/>
                      <a:lumOff val="40000"/>
                    </a:schemeClr>
                  </a:gs>
                  <a:gs pos="0">
                    <a:srgbClr val="7030A0"/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</a:gradFill>
              <a:ln w="20002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9" name="CaixaDeTexto 28"/>
              <p:cNvSpPr txBox="1"/>
              <p:nvPr/>
            </p:nvSpPr>
            <p:spPr>
              <a:xfrm>
                <a:off x="4747415" y="2465176"/>
                <a:ext cx="1237047" cy="60549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322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INSCRITAS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(03/08/2018)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0" name="CaixaDeTexto 29"/>
              <p:cNvSpPr txBox="1"/>
              <p:nvPr/>
            </p:nvSpPr>
            <p:spPr>
              <a:xfrm>
                <a:off x="4634162" y="1869480"/>
                <a:ext cx="1463178" cy="256922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2018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1ª RODADA</a:t>
                </a:r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>
              <a:off x="6111577" y="1729582"/>
              <a:ext cx="1467643" cy="1372176"/>
              <a:chOff x="6732146" y="1705995"/>
              <a:chExt cx="1467643" cy="1372176"/>
            </a:xfrm>
          </p:grpSpPr>
          <p:sp>
            <p:nvSpPr>
              <p:cNvPr id="25" name="Fluxograma: Conector 24"/>
              <p:cNvSpPr/>
              <p:nvPr/>
            </p:nvSpPr>
            <p:spPr>
              <a:xfrm>
                <a:off x="6733837" y="1705995"/>
                <a:ext cx="1465952" cy="1372176"/>
              </a:xfrm>
              <a:prstGeom prst="flowChartConnector">
                <a:avLst/>
              </a:prstGeom>
              <a:gradFill>
                <a:gsLst>
                  <a:gs pos="42000">
                    <a:srgbClr val="00B0F0"/>
                  </a:gs>
                  <a:gs pos="0">
                    <a:srgbClr val="7030A0"/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</a:gradFill>
              <a:ln w="200025">
                <a:solidFill>
                  <a:schemeClr val="accent6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6" name="CaixaDeTexto 25"/>
              <p:cNvSpPr txBox="1"/>
              <p:nvPr/>
            </p:nvSpPr>
            <p:spPr>
              <a:xfrm>
                <a:off x="6845399" y="2401002"/>
                <a:ext cx="1237047" cy="60549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495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INSCRITAS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</a:t>
                </a:r>
                <a:r>
                  <a:rPr lang="pt-BR" sz="8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28</a:t>
                </a: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/02/2019)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7" name="CaixaDeTexto 26"/>
              <p:cNvSpPr txBox="1"/>
              <p:nvPr/>
            </p:nvSpPr>
            <p:spPr>
              <a:xfrm>
                <a:off x="6732146" y="1805306"/>
                <a:ext cx="1463178" cy="256922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2018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05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kumimoji="0" lang="pt-BR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ª RODADA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0288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251520" y="202529"/>
            <a:ext cx="8647321" cy="750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Modalidades</a:t>
            </a:r>
            <a:r>
              <a:rPr lang="en-US" dirty="0"/>
              <a:t> de </a:t>
            </a:r>
            <a:r>
              <a:rPr lang="en-US" dirty="0" err="1"/>
              <a:t>Apoio</a:t>
            </a:r>
            <a:r>
              <a:rPr lang="en-US" dirty="0"/>
              <a:t> da </a:t>
            </a:r>
            <a:r>
              <a:rPr lang="en-US" dirty="0" err="1"/>
              <a:t>Finep</a:t>
            </a:r>
            <a:endParaRPr lang="en-US" dirty="0"/>
          </a:p>
        </p:txBody>
      </p:sp>
      <p:sp>
        <p:nvSpPr>
          <p:cNvPr id="51" name="Retângulo 50"/>
          <p:cNvSpPr/>
          <p:nvPr/>
        </p:nvSpPr>
        <p:spPr>
          <a:xfrm>
            <a:off x="1143340" y="5483511"/>
            <a:ext cx="6858000" cy="4772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2" name="Retângulo 51"/>
          <p:cNvSpPr/>
          <p:nvPr/>
        </p:nvSpPr>
        <p:spPr>
          <a:xfrm>
            <a:off x="1185533" y="5405594"/>
            <a:ext cx="6777000" cy="829489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200" dirty="0"/>
              <a:t>Necessidade de recursos para investimento e baixo nível de maturidade da indústria de Venture Capital no Brasil</a:t>
            </a:r>
          </a:p>
        </p:txBody>
      </p:sp>
      <p:sp>
        <p:nvSpPr>
          <p:cNvPr id="53" name="Seta para a Direita 52"/>
          <p:cNvSpPr/>
          <p:nvPr/>
        </p:nvSpPr>
        <p:spPr>
          <a:xfrm>
            <a:off x="3331051" y="1995023"/>
            <a:ext cx="469145" cy="310551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rgbClr val="DD4F0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54" name="Imagem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975" y="1645499"/>
            <a:ext cx="1347870" cy="1009601"/>
          </a:xfrm>
          <a:prstGeom prst="rect">
            <a:avLst/>
          </a:prstGeom>
        </p:spPr>
      </p:pic>
      <p:pic>
        <p:nvPicPr>
          <p:cNvPr id="55" name="Imagem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166" y="1573999"/>
            <a:ext cx="1452013" cy="1304972"/>
          </a:xfrm>
          <a:prstGeom prst="rect">
            <a:avLst/>
          </a:prstGeom>
        </p:spPr>
      </p:pic>
      <p:pic>
        <p:nvPicPr>
          <p:cNvPr id="56" name="Imagem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265" y="1436670"/>
            <a:ext cx="1897321" cy="1262581"/>
          </a:xfrm>
          <a:prstGeom prst="rect">
            <a:avLst/>
          </a:prstGeom>
        </p:spPr>
      </p:pic>
      <p:sp>
        <p:nvSpPr>
          <p:cNvPr id="57" name="Retângulo 56"/>
          <p:cNvSpPr/>
          <p:nvPr/>
        </p:nvSpPr>
        <p:spPr>
          <a:xfrm>
            <a:off x="5223847" y="2716408"/>
            <a:ext cx="2732551" cy="757173"/>
          </a:xfrm>
          <a:prstGeom prst="rect">
            <a:avLst/>
          </a:prstGeom>
          <a:solidFill>
            <a:srgbClr val="DD4F05"/>
          </a:soli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b="1" u="sng" dirty="0"/>
              <a:t>Investimento</a:t>
            </a:r>
            <a:r>
              <a:rPr lang="pt-BR" sz="1200" dirty="0"/>
              <a:t> </a:t>
            </a:r>
            <a:r>
              <a:rPr lang="pt-BR" sz="1300" dirty="0"/>
              <a:t>em Fundos de Investimento e atração de capital privado para investimento em empresas inovadoras</a:t>
            </a:r>
          </a:p>
        </p:txBody>
      </p:sp>
      <p:sp>
        <p:nvSpPr>
          <p:cNvPr id="58" name="Seta para a Direita 57"/>
          <p:cNvSpPr/>
          <p:nvPr/>
        </p:nvSpPr>
        <p:spPr>
          <a:xfrm>
            <a:off x="5292082" y="2017123"/>
            <a:ext cx="469145" cy="310551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rgbClr val="DD4F0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9" name="CaixaDeTexto 58"/>
          <p:cNvSpPr txBox="1"/>
          <p:nvPr/>
        </p:nvSpPr>
        <p:spPr>
          <a:xfrm>
            <a:off x="3919988" y="2997577"/>
            <a:ext cx="1326639" cy="187625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/>
          <a:p>
            <a:pPr algn="ctr"/>
            <a:r>
              <a:rPr lang="pt-BR" sz="1500" b="1" dirty="0">
                <a:solidFill>
                  <a:schemeClr val="bg1">
                    <a:lumMod val="50000"/>
                  </a:schemeClr>
                </a:solidFill>
              </a:rPr>
              <a:t>Investimento via Fundos de Investimento</a:t>
            </a:r>
          </a:p>
        </p:txBody>
      </p:sp>
      <p:sp>
        <p:nvSpPr>
          <p:cNvPr id="60" name="Retângulo 59"/>
          <p:cNvSpPr/>
          <p:nvPr/>
        </p:nvSpPr>
        <p:spPr>
          <a:xfrm>
            <a:off x="1185533" y="3606058"/>
            <a:ext cx="2734455" cy="757173"/>
          </a:xfrm>
          <a:prstGeom prst="rect">
            <a:avLst/>
          </a:prstGeom>
          <a:solidFill>
            <a:srgbClr val="0A4C4C"/>
          </a:soli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Crédito para micro, pequenas e médias empresas inovarem </a:t>
            </a:r>
          </a:p>
        </p:txBody>
      </p:sp>
      <p:sp>
        <p:nvSpPr>
          <p:cNvPr id="61" name="Retângulo 60"/>
          <p:cNvSpPr/>
          <p:nvPr/>
        </p:nvSpPr>
        <p:spPr>
          <a:xfrm>
            <a:off x="5222969" y="3606058"/>
            <a:ext cx="2733429" cy="757173"/>
          </a:xfrm>
          <a:prstGeom prst="rect">
            <a:avLst/>
          </a:prstGeom>
          <a:solidFill>
            <a:srgbClr val="DD4F05"/>
          </a:soli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sz="1050" dirty="0"/>
          </a:p>
        </p:txBody>
      </p:sp>
      <p:pic>
        <p:nvPicPr>
          <p:cNvPr id="62" name="Imagem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271" y="3719576"/>
            <a:ext cx="1118888" cy="514334"/>
          </a:xfrm>
          <a:prstGeom prst="rect">
            <a:avLst/>
          </a:prstGeom>
        </p:spPr>
      </p:pic>
      <p:sp>
        <p:nvSpPr>
          <p:cNvPr id="63" name="Retângulo 62"/>
          <p:cNvSpPr/>
          <p:nvPr/>
        </p:nvSpPr>
        <p:spPr>
          <a:xfrm>
            <a:off x="5307162" y="3630494"/>
            <a:ext cx="2576259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350" b="1" u="sng" dirty="0">
                <a:solidFill>
                  <a:schemeClr val="bg1"/>
                </a:solidFill>
              </a:rPr>
              <a:t>Crédito</a:t>
            </a:r>
            <a:r>
              <a:rPr lang="pt-BR" sz="1350" dirty="0">
                <a:solidFill>
                  <a:schemeClr val="bg1"/>
                </a:solidFill>
              </a:rPr>
              <a:t> descentralizado com taxas de TJLP ou TJLP + 1% para micro, pequenas e médias empresas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1185534" y="4496016"/>
            <a:ext cx="2748142" cy="757173"/>
          </a:xfrm>
          <a:prstGeom prst="rect">
            <a:avLst/>
          </a:prstGeom>
          <a:solidFill>
            <a:srgbClr val="0A4C4C"/>
          </a:soli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Crédito para empresas mais consolidadas, estimulando o investimento em projetos mais inovadores</a:t>
            </a:r>
          </a:p>
        </p:txBody>
      </p:sp>
      <p:sp>
        <p:nvSpPr>
          <p:cNvPr id="65" name="Retângulo 64"/>
          <p:cNvSpPr/>
          <p:nvPr/>
        </p:nvSpPr>
        <p:spPr>
          <a:xfrm>
            <a:off x="5222969" y="4496016"/>
            <a:ext cx="2733429" cy="757173"/>
          </a:xfrm>
          <a:prstGeom prst="rect">
            <a:avLst/>
          </a:prstGeom>
          <a:solidFill>
            <a:srgbClr val="DD4F05"/>
          </a:soli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sz="1050" dirty="0"/>
          </a:p>
        </p:txBody>
      </p:sp>
      <p:sp>
        <p:nvSpPr>
          <p:cNvPr id="66" name="Retângulo 65"/>
          <p:cNvSpPr/>
          <p:nvPr/>
        </p:nvSpPr>
        <p:spPr>
          <a:xfrm>
            <a:off x="5332760" y="4520452"/>
            <a:ext cx="2576259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350" b="1" u="sng" dirty="0">
                <a:solidFill>
                  <a:schemeClr val="bg1"/>
                </a:solidFill>
              </a:rPr>
              <a:t>Crédito</a:t>
            </a:r>
            <a:r>
              <a:rPr lang="pt-BR" sz="1350" dirty="0">
                <a:solidFill>
                  <a:schemeClr val="bg1"/>
                </a:solidFill>
              </a:rPr>
              <a:t> direto com taxas a partir de TJLP – 1,5% e prazos de pagamento até 16 anos</a:t>
            </a:r>
          </a:p>
        </p:txBody>
      </p:sp>
      <p:sp>
        <p:nvSpPr>
          <p:cNvPr id="67" name="CaixaDeTexto 66"/>
          <p:cNvSpPr txBox="1"/>
          <p:nvPr/>
        </p:nvSpPr>
        <p:spPr>
          <a:xfrm>
            <a:off x="3947147" y="4760520"/>
            <a:ext cx="1310688" cy="187625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/>
          <a:p>
            <a:pPr algn="ctr"/>
            <a:r>
              <a:rPr lang="pt-BR" sz="1425" b="1" dirty="0">
                <a:solidFill>
                  <a:schemeClr val="bg1">
                    <a:lumMod val="50000"/>
                  </a:schemeClr>
                </a:solidFill>
              </a:rPr>
              <a:t>Financiamento Reembolsável Direto</a:t>
            </a:r>
            <a:r>
              <a:rPr lang="pt-BR" sz="1500" b="1" dirty="0">
                <a:solidFill>
                  <a:schemeClr val="bg1">
                    <a:lumMod val="50000"/>
                  </a:schemeClr>
                </a:solidFill>
              </a:rPr>
              <a:t>*</a:t>
            </a:r>
          </a:p>
        </p:txBody>
      </p:sp>
      <p:sp>
        <p:nvSpPr>
          <p:cNvPr id="68" name="Retângulo 67"/>
          <p:cNvSpPr/>
          <p:nvPr/>
        </p:nvSpPr>
        <p:spPr>
          <a:xfrm>
            <a:off x="1212692" y="5444055"/>
            <a:ext cx="667595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350" dirty="0">
                <a:solidFill>
                  <a:schemeClr val="bg2">
                    <a:lumMod val="75000"/>
                  </a:schemeClr>
                </a:solidFill>
              </a:rPr>
              <a:t>* </a:t>
            </a:r>
            <a:r>
              <a:rPr lang="pt-BR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</a:t>
            </a:r>
            <a:r>
              <a:rPr lang="pt-BR" sz="135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financiamento reembolsável</a:t>
            </a:r>
            <a:r>
              <a:rPr lang="pt-BR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direto da Finep é </a:t>
            </a:r>
            <a:r>
              <a:rPr lang="pt-BR" sz="135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responsável por elevar, em média, em 76,3% a contratação de pessoal dedicado a inovação nas empresas</a:t>
            </a:r>
            <a:r>
              <a:rPr lang="pt-BR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(IPEA 2018 e matéria no Valor Econômico de 27/05/19)</a:t>
            </a:r>
          </a:p>
        </p:txBody>
      </p:sp>
      <p:sp>
        <p:nvSpPr>
          <p:cNvPr id="69" name="Retângulo 68"/>
          <p:cNvSpPr/>
          <p:nvPr/>
        </p:nvSpPr>
        <p:spPr>
          <a:xfrm>
            <a:off x="1185533" y="2716408"/>
            <a:ext cx="2733429" cy="757173"/>
          </a:xfrm>
          <a:prstGeom prst="rect">
            <a:avLst/>
          </a:prstGeom>
          <a:solidFill>
            <a:srgbClr val="0A4C4C"/>
          </a:soli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200" dirty="0"/>
              <a:t>Investimento em projetos de baixo nível de maturidade da indústria de Venture Capital no Brasil</a:t>
            </a:r>
          </a:p>
        </p:txBody>
      </p:sp>
    </p:spTree>
    <p:extLst>
      <p:ext uri="{BB962C8B-B14F-4D97-AF65-F5344CB8AC3E}">
        <p14:creationId xmlns:p14="http://schemas.microsoft.com/office/powerpoint/2010/main" val="1265157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211266"/>
            <a:ext cx="8229600" cy="7798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t-BR" altLang="pt-BR" b="1" dirty="0">
                <a:latin typeface="+mj-lt"/>
              </a:rPr>
              <a:t>INOVACRED - Abrangência do Programa </a:t>
            </a:r>
          </a:p>
        </p:txBody>
      </p:sp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2"/>
          <a:srcRect l="22325" t="23587" r="27439" b="13884"/>
          <a:stretch/>
        </p:blipFill>
        <p:spPr>
          <a:xfrm>
            <a:off x="0" y="1316736"/>
            <a:ext cx="9144000" cy="554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6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t-BR" b="1" dirty="0">
                <a:latin typeface="+mj-lt"/>
              </a:rPr>
              <a:t>Financiamento Reembolsável</a:t>
            </a:r>
          </a:p>
        </p:txBody>
      </p:sp>
      <p:sp>
        <p:nvSpPr>
          <p:cNvPr id="2" name="Espaço Reservado para Texto 1"/>
          <p:cNvSpPr>
            <a:spLocks noGrp="1"/>
          </p:cNvSpPr>
          <p:nvPr>
            <p:ph idx="1"/>
          </p:nvPr>
        </p:nvSpPr>
        <p:spPr>
          <a:xfrm>
            <a:off x="444500" y="1222260"/>
            <a:ext cx="8229600" cy="983796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FF6600"/>
              </a:buClr>
              <a:buNone/>
            </a:pPr>
            <a:r>
              <a:rPr lang="pt-BR" sz="1800" dirty="0">
                <a:solidFill>
                  <a:srgbClr val="8A8C8E"/>
                </a:solidFill>
              </a:rPr>
              <a:t>O referencial que orienta a seleção de Planos Estratégicos de Inovação (</a:t>
            </a:r>
            <a:r>
              <a:rPr lang="pt-BR" sz="1800" dirty="0" err="1">
                <a:solidFill>
                  <a:srgbClr val="8A8C8E"/>
                </a:solidFill>
              </a:rPr>
              <a:t>PEIs</a:t>
            </a:r>
            <a:r>
              <a:rPr lang="pt-BR" sz="1800" dirty="0">
                <a:solidFill>
                  <a:srgbClr val="8A8C8E"/>
                </a:solidFill>
              </a:rPr>
              <a:t>) propostos à Finep é composto pelos conceitos de </a:t>
            </a:r>
            <a:r>
              <a:rPr lang="pt-BR" sz="1800" dirty="0">
                <a:solidFill>
                  <a:srgbClr val="DD4F05"/>
                </a:solidFill>
              </a:rPr>
              <a:t>Grau de Inovação</a:t>
            </a:r>
            <a:r>
              <a:rPr lang="pt-BR" sz="1800" dirty="0">
                <a:solidFill>
                  <a:srgbClr val="8A8C8E"/>
                </a:solidFill>
              </a:rPr>
              <a:t> e de </a:t>
            </a:r>
            <a:r>
              <a:rPr lang="pt-BR" sz="1800" dirty="0">
                <a:solidFill>
                  <a:srgbClr val="005051"/>
                </a:solidFill>
              </a:rPr>
              <a:t>Relevância da Inovação </a:t>
            </a:r>
            <a:r>
              <a:rPr lang="pt-BR" sz="1800" dirty="0">
                <a:solidFill>
                  <a:srgbClr val="8A8C8E"/>
                </a:solidFill>
              </a:rPr>
              <a:t>para o setor econômico afetado.</a:t>
            </a:r>
          </a:p>
        </p:txBody>
      </p:sp>
      <p:graphicFrame>
        <p:nvGraphicFramePr>
          <p:cNvPr id="6" name="Diagrama 5"/>
          <p:cNvGraphicFramePr>
            <a:graphicFrameLocks noChangeAspect="1"/>
          </p:cNvGraphicFramePr>
          <p:nvPr/>
        </p:nvGraphicFramePr>
        <p:xfrm>
          <a:off x="-453831" y="2387620"/>
          <a:ext cx="5691918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a 6"/>
          <p:cNvGraphicFramePr>
            <a:graphicFrameLocks noChangeAspect="1"/>
          </p:cNvGraphicFramePr>
          <p:nvPr/>
        </p:nvGraphicFramePr>
        <p:xfrm>
          <a:off x="3958846" y="2387620"/>
          <a:ext cx="5691918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160015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0" t="22678" r="10194" b="6696"/>
          <a:stretch>
            <a:fillRect/>
          </a:stretch>
        </p:blipFill>
        <p:spPr bwMode="auto">
          <a:xfrm>
            <a:off x="358775" y="1811338"/>
            <a:ext cx="8256588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ítulo 1"/>
          <p:cNvSpPr>
            <a:spLocks noGrp="1"/>
          </p:cNvSpPr>
          <p:nvPr>
            <p:ph type="title"/>
          </p:nvPr>
        </p:nvSpPr>
        <p:spPr>
          <a:xfrm>
            <a:off x="250825" y="7938"/>
            <a:ext cx="8893175" cy="1152525"/>
          </a:xfrm>
        </p:spPr>
        <p:txBody>
          <a:bodyPr/>
          <a:lstStyle/>
          <a:p>
            <a:pPr eaLnBrk="1" hangingPunct="1"/>
            <a:r>
              <a:rPr lang="pt-BR" altLang="pt-BR" sz="2800" b="1">
                <a:latin typeface="Tahoma" panose="020B0604030504040204" pitchFamily="34" charset="0"/>
              </a:rPr>
              <a:t>Visão Orçamentária – FNDCT</a:t>
            </a:r>
          </a:p>
        </p:txBody>
      </p:sp>
      <p:sp>
        <p:nvSpPr>
          <p:cNvPr id="10244" name="Retângulo 5"/>
          <p:cNvSpPr>
            <a:spLocks noChangeArrowheads="1"/>
          </p:cNvSpPr>
          <p:nvPr/>
        </p:nvSpPr>
        <p:spPr bwMode="auto">
          <a:xfrm>
            <a:off x="1633538" y="1200150"/>
            <a:ext cx="5795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rgbClr val="005696"/>
                </a:solidFill>
              </a:rPr>
              <a:t>LOA x Orçamento Utilizado x Limite de Empenho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400" b="1">
                <a:solidFill>
                  <a:srgbClr val="005696"/>
                </a:solidFill>
              </a:rPr>
              <a:t>(R$ Milhões)</a:t>
            </a:r>
            <a:endParaRPr lang="pt-BR" altLang="pt-BR" sz="1400">
              <a:solidFill>
                <a:srgbClr val="005696"/>
              </a:solidFill>
              <a:latin typeface="Calibri" panose="020F0502020204030204" pitchFamily="34" charset="0"/>
            </a:endParaRPr>
          </a:p>
        </p:txBody>
      </p:sp>
      <p:sp>
        <p:nvSpPr>
          <p:cNvPr id="10245" name="Retângulo 5"/>
          <p:cNvSpPr>
            <a:spLocks noChangeArrowheads="1"/>
          </p:cNvSpPr>
          <p:nvPr/>
        </p:nvSpPr>
        <p:spPr bwMode="auto">
          <a:xfrm>
            <a:off x="547688" y="6534150"/>
            <a:ext cx="35925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100" b="1" u="sng">
                <a:latin typeface="Calibri" panose="020F0502020204030204" pitchFamily="34" charset="0"/>
              </a:rPr>
              <a:t>Fonte</a:t>
            </a:r>
            <a:r>
              <a:rPr lang="pt-BR" altLang="pt-BR" sz="1100">
                <a:latin typeface="Calibri" panose="020F0502020204030204" pitchFamily="34" charset="0"/>
              </a:rPr>
              <a:t>: Relatório de Gestão FNDCT 2018 RES DIR 061/2019</a:t>
            </a:r>
            <a:endParaRPr lang="pt-BR" altLang="pt-BR" sz="110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306677"/>
      </p:ext>
    </p:extLst>
  </p:cSld>
  <p:clrMapOvr>
    <a:masterClrMapping/>
  </p:clrMapOvr>
  <p:transition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>
          <a:xfrm>
            <a:off x="250825" y="7938"/>
            <a:ext cx="8893175" cy="1152525"/>
          </a:xfrm>
        </p:spPr>
        <p:txBody>
          <a:bodyPr/>
          <a:lstStyle/>
          <a:p>
            <a:pPr eaLnBrk="1" hangingPunct="1"/>
            <a:r>
              <a:rPr lang="pt-BR" altLang="pt-BR" sz="2800" b="1">
                <a:latin typeface="Tahoma" panose="020B0604030504040204" pitchFamily="34" charset="0"/>
              </a:rPr>
              <a:t>Visão Financeira – FNDCT</a:t>
            </a:r>
          </a:p>
        </p:txBody>
      </p:sp>
      <p:sp>
        <p:nvSpPr>
          <p:cNvPr id="12291" name="Retângulo 5"/>
          <p:cNvSpPr>
            <a:spLocks noChangeArrowheads="1"/>
          </p:cNvSpPr>
          <p:nvPr/>
        </p:nvSpPr>
        <p:spPr bwMode="auto">
          <a:xfrm>
            <a:off x="1793875" y="1200150"/>
            <a:ext cx="5475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rgbClr val="005696"/>
                </a:solidFill>
              </a:rPr>
              <a:t>FNDCT – Pagamentos Efetuados por Exercício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400" b="1">
                <a:solidFill>
                  <a:srgbClr val="005696"/>
                </a:solidFill>
              </a:rPr>
              <a:t>(R$ Milhões)</a:t>
            </a:r>
            <a:endParaRPr lang="pt-BR" altLang="pt-BR" sz="1400">
              <a:solidFill>
                <a:srgbClr val="005696"/>
              </a:solidFill>
              <a:latin typeface="Calibri" panose="020F0502020204030204" pitchFamily="34" charset="0"/>
            </a:endParaRPr>
          </a:p>
        </p:txBody>
      </p:sp>
      <p:sp>
        <p:nvSpPr>
          <p:cNvPr id="12292" name="Retângulo 5"/>
          <p:cNvSpPr>
            <a:spLocks noChangeArrowheads="1"/>
          </p:cNvSpPr>
          <p:nvPr/>
        </p:nvSpPr>
        <p:spPr bwMode="auto">
          <a:xfrm>
            <a:off x="547688" y="6534150"/>
            <a:ext cx="35925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100" b="1" u="sng">
                <a:latin typeface="Calibri" panose="020F0502020204030204" pitchFamily="34" charset="0"/>
              </a:rPr>
              <a:t>Fonte</a:t>
            </a:r>
            <a:r>
              <a:rPr lang="pt-BR" altLang="pt-BR" sz="1100">
                <a:latin typeface="Calibri" panose="020F0502020204030204" pitchFamily="34" charset="0"/>
              </a:rPr>
              <a:t>: Relatório de Gestão FNDCT 2018 RES DIR 061/2019</a:t>
            </a:r>
            <a:endParaRPr lang="pt-BR" altLang="pt-BR" sz="110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12293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8" t="25389" r="11043" b="10475"/>
          <a:stretch>
            <a:fillRect/>
          </a:stretch>
        </p:blipFill>
        <p:spPr bwMode="auto">
          <a:xfrm>
            <a:off x="350838" y="1908175"/>
            <a:ext cx="8440737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878759"/>
      </p:ext>
    </p:extLst>
  </p:cSld>
  <p:clrMapOvr>
    <a:masterClrMapping/>
  </p:clrMapOvr>
  <p:transition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Reflexão</a:t>
            </a:r>
          </a:p>
        </p:txBody>
      </p:sp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85" y="313112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 Explicativo em Nuvem 3"/>
          <p:cNvSpPr/>
          <p:nvPr/>
        </p:nvSpPr>
        <p:spPr>
          <a:xfrm>
            <a:off x="2563091" y="1267692"/>
            <a:ext cx="6123709" cy="2057399"/>
          </a:xfrm>
          <a:prstGeom prst="cloudCallout">
            <a:avLst>
              <a:gd name="adj1" fmla="val -44363"/>
              <a:gd name="adj2" fmla="val 7327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/>
              <a:t>Isso é o suficiente?</a:t>
            </a:r>
          </a:p>
        </p:txBody>
      </p:sp>
    </p:spTree>
    <p:extLst>
      <p:ext uri="{BB962C8B-B14F-4D97-AF65-F5344CB8AC3E}">
        <p14:creationId xmlns:p14="http://schemas.microsoft.com/office/powerpoint/2010/main" val="2464200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ndustry 4.0 and Industrial IoT in Manufacturing: A Sneak Peek">
            <a:extLst>
              <a:ext uri="{FF2B5EF4-FFF2-40B4-BE49-F238E27FC236}">
                <a16:creationId xmlns:a16="http://schemas.microsoft.com/office/drawing/2014/main" id="{563C715F-2A08-4F80-A00A-736448B3F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" t="15753" r="75781" b="63770"/>
          <a:stretch/>
        </p:blipFill>
        <p:spPr bwMode="auto">
          <a:xfrm>
            <a:off x="855826" y="2610378"/>
            <a:ext cx="1489966" cy="123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8E732CB-EACD-4B11-A440-CFA3D93ABBB3}"/>
              </a:ext>
            </a:extLst>
          </p:cNvPr>
          <p:cNvSpPr/>
          <p:nvPr/>
        </p:nvSpPr>
        <p:spPr>
          <a:xfrm>
            <a:off x="611993" y="3776485"/>
            <a:ext cx="1980000" cy="1789644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900">
              <a:solidFill>
                <a:schemeClr val="bg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B054CC-AC4C-4C93-A6E7-F549A3A03EC8}"/>
              </a:ext>
            </a:extLst>
          </p:cNvPr>
          <p:cNvSpPr/>
          <p:nvPr/>
        </p:nvSpPr>
        <p:spPr>
          <a:xfrm>
            <a:off x="2592191" y="3521311"/>
            <a:ext cx="1980000" cy="2046116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6617523-9973-4754-A059-6190CACB2E79}"/>
              </a:ext>
            </a:extLst>
          </p:cNvPr>
          <p:cNvSpPr/>
          <p:nvPr/>
        </p:nvSpPr>
        <p:spPr>
          <a:xfrm>
            <a:off x="4585842" y="3258514"/>
            <a:ext cx="1980000" cy="2309391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4D03172-FDFF-48C9-894E-C2E443B47AC9}"/>
              </a:ext>
            </a:extLst>
          </p:cNvPr>
          <p:cNvSpPr/>
          <p:nvPr/>
        </p:nvSpPr>
        <p:spPr>
          <a:xfrm>
            <a:off x="6567512" y="2989246"/>
            <a:ext cx="1980000" cy="257660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B49471A-6EEC-4B73-BFE9-F87F3BF99951}"/>
              </a:ext>
            </a:extLst>
          </p:cNvPr>
          <p:cNvSpPr txBox="1"/>
          <p:nvPr/>
        </p:nvSpPr>
        <p:spPr>
          <a:xfrm>
            <a:off x="687518" y="3721023"/>
            <a:ext cx="1866816" cy="5766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1900" b="1" dirty="0">
                <a:solidFill>
                  <a:schemeClr val="bg1"/>
                </a:solidFill>
              </a:rPr>
              <a:t>1ª Revolução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8481992-9E40-47F5-972F-B1A1E646771B}"/>
              </a:ext>
            </a:extLst>
          </p:cNvPr>
          <p:cNvSpPr txBox="1"/>
          <p:nvPr/>
        </p:nvSpPr>
        <p:spPr>
          <a:xfrm>
            <a:off x="613839" y="4446282"/>
            <a:ext cx="2053498" cy="8442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1900" b="1" dirty="0">
                <a:solidFill>
                  <a:schemeClr val="bg1"/>
                </a:solidFill>
              </a:rPr>
              <a:t>Mecanização, potências hidráulica e térmica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137A966-B37F-4405-9AE1-F46B6E210E66}"/>
              </a:ext>
            </a:extLst>
          </p:cNvPr>
          <p:cNvSpPr txBox="1"/>
          <p:nvPr/>
        </p:nvSpPr>
        <p:spPr>
          <a:xfrm>
            <a:off x="1055057" y="5618560"/>
            <a:ext cx="1159145" cy="47655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1900" b="1" dirty="0"/>
              <a:t>1780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4869D1B-2B4A-48AB-AE07-49372945472F}"/>
              </a:ext>
            </a:extLst>
          </p:cNvPr>
          <p:cNvSpPr txBox="1"/>
          <p:nvPr/>
        </p:nvSpPr>
        <p:spPr>
          <a:xfrm>
            <a:off x="2936992" y="5555474"/>
            <a:ext cx="1275060" cy="5766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1900" b="1" dirty="0"/>
              <a:t>1870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5A5020D-E7EF-4C0A-AB60-BC56A62694EC}"/>
              </a:ext>
            </a:extLst>
          </p:cNvPr>
          <p:cNvSpPr txBox="1"/>
          <p:nvPr/>
        </p:nvSpPr>
        <p:spPr>
          <a:xfrm>
            <a:off x="5057854" y="5509408"/>
            <a:ext cx="1053768" cy="63429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1900" b="1" dirty="0"/>
              <a:t>1970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AD968F3-ADD7-4646-935E-610313DE93FC}"/>
              </a:ext>
            </a:extLst>
          </p:cNvPr>
          <p:cNvSpPr txBox="1"/>
          <p:nvPr/>
        </p:nvSpPr>
        <p:spPr>
          <a:xfrm>
            <a:off x="7025218" y="5578745"/>
            <a:ext cx="1053768" cy="5242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1900" b="1" dirty="0"/>
              <a:t>Hoje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1EDFA58-312F-4D10-B63B-068F5B85CC82}"/>
              </a:ext>
            </a:extLst>
          </p:cNvPr>
          <p:cNvSpPr txBox="1"/>
          <p:nvPr/>
        </p:nvSpPr>
        <p:spPr>
          <a:xfrm>
            <a:off x="2656295" y="3521311"/>
            <a:ext cx="1866816" cy="5766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1900" b="1" dirty="0">
                <a:solidFill>
                  <a:schemeClr val="bg1"/>
                </a:solidFill>
              </a:rPr>
              <a:t>2ª Revolução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2468CBB-8FE6-4543-80F5-6AC61517119D}"/>
              </a:ext>
            </a:extLst>
          </p:cNvPr>
          <p:cNvSpPr txBox="1"/>
          <p:nvPr/>
        </p:nvSpPr>
        <p:spPr>
          <a:xfrm>
            <a:off x="2570976" y="4285863"/>
            <a:ext cx="2053498" cy="8442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1900" b="1" dirty="0">
                <a:solidFill>
                  <a:schemeClr val="bg1"/>
                </a:solidFill>
              </a:rPr>
              <a:t>Produção em massa, montagem em linha e eletricidade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580793C-A1B9-4493-B007-D90E674CE324}"/>
              </a:ext>
            </a:extLst>
          </p:cNvPr>
          <p:cNvSpPr txBox="1"/>
          <p:nvPr/>
        </p:nvSpPr>
        <p:spPr>
          <a:xfrm>
            <a:off x="4661557" y="3336829"/>
            <a:ext cx="1866816" cy="5766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1900" b="1" dirty="0">
                <a:solidFill>
                  <a:schemeClr val="bg1"/>
                </a:solidFill>
              </a:rPr>
              <a:t>3ª Revolução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708B23F-4323-4371-86DB-D5A1EFD1DC9D}"/>
              </a:ext>
            </a:extLst>
          </p:cNvPr>
          <p:cNvSpPr txBox="1"/>
          <p:nvPr/>
        </p:nvSpPr>
        <p:spPr>
          <a:xfrm>
            <a:off x="4651995" y="4086110"/>
            <a:ext cx="1866816" cy="8442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1900" b="1" dirty="0">
                <a:solidFill>
                  <a:schemeClr val="bg1"/>
                </a:solidFill>
              </a:rPr>
              <a:t>Tecnologias da informação, comunicação e automação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8F4AE94-53F9-4041-AB9F-47E27BE477CB}"/>
              </a:ext>
            </a:extLst>
          </p:cNvPr>
          <p:cNvSpPr txBox="1"/>
          <p:nvPr/>
        </p:nvSpPr>
        <p:spPr>
          <a:xfrm>
            <a:off x="6666820" y="3056095"/>
            <a:ext cx="1866816" cy="5766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1900" b="1" dirty="0">
                <a:solidFill>
                  <a:schemeClr val="bg1"/>
                </a:solidFill>
              </a:rPr>
              <a:t>4ª Revolução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184214C-A281-4B62-8A15-E276F134586D}"/>
              </a:ext>
            </a:extLst>
          </p:cNvPr>
          <p:cNvSpPr txBox="1"/>
          <p:nvPr/>
        </p:nvSpPr>
        <p:spPr>
          <a:xfrm>
            <a:off x="6528749" y="4102256"/>
            <a:ext cx="2053498" cy="8442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1900" b="1" dirty="0">
                <a:solidFill>
                  <a:schemeClr val="bg1"/>
                </a:solidFill>
              </a:rPr>
              <a:t>Digitalização, </a:t>
            </a:r>
          </a:p>
          <a:p>
            <a:pPr algn="ctr"/>
            <a:r>
              <a:rPr lang="pt-BR" sz="1900" b="1" dirty="0">
                <a:solidFill>
                  <a:schemeClr val="bg1"/>
                </a:solidFill>
              </a:rPr>
              <a:t>Robótica avançada, Internet das Coisas, Impressão 3D, ...</a:t>
            </a: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5EEE9937-D0F2-494B-A294-4D5CF1FEA3E1}"/>
              </a:ext>
            </a:extLst>
          </p:cNvPr>
          <p:cNvCxnSpPr/>
          <p:nvPr/>
        </p:nvCxnSpPr>
        <p:spPr>
          <a:xfrm>
            <a:off x="0" y="5537778"/>
            <a:ext cx="9144000" cy="0"/>
          </a:xfrm>
          <a:prstGeom prst="line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Elipse 22">
            <a:extLst>
              <a:ext uri="{FF2B5EF4-FFF2-40B4-BE49-F238E27FC236}">
                <a16:creationId xmlns:a16="http://schemas.microsoft.com/office/drawing/2014/main" id="{7F220C94-6D4D-4FED-9DEC-84F1C21A3285}"/>
              </a:ext>
            </a:extLst>
          </p:cNvPr>
          <p:cNvSpPr/>
          <p:nvPr/>
        </p:nvSpPr>
        <p:spPr>
          <a:xfrm>
            <a:off x="1515977" y="5409024"/>
            <a:ext cx="254770" cy="25477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B83BDAF-F289-4A3D-9D11-737ECB87E279}"/>
              </a:ext>
            </a:extLst>
          </p:cNvPr>
          <p:cNvSpPr/>
          <p:nvPr/>
        </p:nvSpPr>
        <p:spPr>
          <a:xfrm>
            <a:off x="3473111" y="5406631"/>
            <a:ext cx="254770" cy="25477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FC519D2F-1839-47E8-BA94-CC87245B3E31}"/>
              </a:ext>
            </a:extLst>
          </p:cNvPr>
          <p:cNvSpPr/>
          <p:nvPr/>
        </p:nvSpPr>
        <p:spPr>
          <a:xfrm>
            <a:off x="5478375" y="5411420"/>
            <a:ext cx="254770" cy="25477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CAF20D71-7CB4-4028-A20E-962CF72539FA}"/>
              </a:ext>
            </a:extLst>
          </p:cNvPr>
          <p:cNvSpPr/>
          <p:nvPr/>
        </p:nvSpPr>
        <p:spPr>
          <a:xfrm>
            <a:off x="7411449" y="5443505"/>
            <a:ext cx="254770" cy="25477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Picture 2" descr="Industry 4.0 and Industrial IoT in Manufacturing: A Sneak Peek">
            <a:extLst>
              <a:ext uri="{FF2B5EF4-FFF2-40B4-BE49-F238E27FC236}">
                <a16:creationId xmlns:a16="http://schemas.microsoft.com/office/drawing/2014/main" id="{A1A9646F-2D10-4A73-83EF-188683AC3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7" t="17510" r="53026" b="69553"/>
          <a:stretch/>
        </p:blipFill>
        <p:spPr bwMode="auto">
          <a:xfrm>
            <a:off x="2570976" y="2649340"/>
            <a:ext cx="1897757" cy="85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ndustry 4.0 and Industrial IoT in Manufacturing: A Sneak Peek">
            <a:extLst>
              <a:ext uri="{FF2B5EF4-FFF2-40B4-BE49-F238E27FC236}">
                <a16:creationId xmlns:a16="http://schemas.microsoft.com/office/drawing/2014/main" id="{545870A8-EF56-420B-A75F-9EA8C0CA1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2" r="32460" b="74055"/>
          <a:stretch/>
        </p:blipFill>
        <p:spPr bwMode="auto">
          <a:xfrm>
            <a:off x="4777883" y="2208353"/>
            <a:ext cx="1613710" cy="103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ndustry 4.0 and Industrial IoT in Manufacturing: A Sneak Peek">
            <a:extLst>
              <a:ext uri="{FF2B5EF4-FFF2-40B4-BE49-F238E27FC236}">
                <a16:creationId xmlns:a16="http://schemas.microsoft.com/office/drawing/2014/main" id="{411E6A28-3505-42FD-BDFF-CE40E02F3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6" r="8065" b="80059"/>
          <a:stretch/>
        </p:blipFill>
        <p:spPr bwMode="auto">
          <a:xfrm>
            <a:off x="6649950" y="2179983"/>
            <a:ext cx="1823253" cy="81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5137A966-B37F-4405-9AE1-F46B6E210E66}"/>
              </a:ext>
            </a:extLst>
          </p:cNvPr>
          <p:cNvSpPr txBox="1"/>
          <p:nvPr/>
        </p:nvSpPr>
        <p:spPr>
          <a:xfrm>
            <a:off x="6143533" y="5837173"/>
            <a:ext cx="2790602" cy="6748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1400" b="1" dirty="0">
                <a:solidFill>
                  <a:schemeClr val="accent1"/>
                </a:solidFill>
              </a:rPr>
              <a:t>Apenas 1,6% da indústria nacional (CNI 2017)</a:t>
            </a:r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837958F3-CBE7-6D43-94BB-78C30CF34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42" y="258549"/>
            <a:ext cx="8600395" cy="779805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Evolução Tecnológica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958976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90C5AC-4CFB-44CE-90B3-0062B5913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Reflexão - Panorama geral da C,T&amp;I no Brasil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06777C-26EB-43E2-A3F2-5C5E21AE6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11036"/>
          </a:xfrm>
        </p:spPr>
        <p:txBody>
          <a:bodyPr>
            <a:normAutofit fontScale="92500"/>
          </a:bodyPr>
          <a:lstStyle/>
          <a:p>
            <a:r>
              <a:rPr lang="pt-BR" dirty="0"/>
              <a:t>Há competências acadêmicas relevantes em várias áreas, mas a atuação limitada devido a deficiência na infraestrutura de pesquisa.</a:t>
            </a:r>
          </a:p>
        </p:txBody>
      </p:sp>
      <p:pic>
        <p:nvPicPr>
          <p:cNvPr id="2050" name="Picture 2" descr=" (Foto: REPRODUÃÃO L'OREA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6" y="3186546"/>
            <a:ext cx="4577886" cy="292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068291" y="4078529"/>
            <a:ext cx="2438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>
                <a:latin typeface="TimesNewRomanPS-BoldItalicMT"/>
              </a:rPr>
              <a:t>Thaisa </a:t>
            </a:r>
            <a:r>
              <a:rPr lang="pt-BR" b="1" i="1" dirty="0" err="1">
                <a:latin typeface="TimesNewRomanPS-BoldItalicMT"/>
              </a:rPr>
              <a:t>Bergmann</a:t>
            </a:r>
            <a:endParaRPr lang="pt-BR" b="1" i="1" dirty="0">
              <a:latin typeface="TimesNewRomanPS-BoldItalicMT"/>
            </a:endParaRPr>
          </a:p>
          <a:p>
            <a:r>
              <a:rPr lang="pt-BR" dirty="0">
                <a:latin typeface="TimesNewRomanPSMT"/>
              </a:rPr>
              <a:t>A astrônoma venceu o prêmio </a:t>
            </a:r>
            <a:r>
              <a:rPr lang="pt-BR" dirty="0" err="1">
                <a:latin typeface="TimesNewRomanPSMT"/>
              </a:rPr>
              <a:t>prêmio</a:t>
            </a:r>
            <a:r>
              <a:rPr lang="pt-BR" dirty="0">
                <a:latin typeface="TimesNewRomanPSMT"/>
              </a:rPr>
              <a:t> </a:t>
            </a:r>
            <a:r>
              <a:rPr lang="pt-BR" i="1" dirty="0">
                <a:latin typeface="TimesNewRomanPS-ItalicMT"/>
              </a:rPr>
              <a:t>For </a:t>
            </a:r>
            <a:r>
              <a:rPr lang="pt-BR" i="1" dirty="0" err="1">
                <a:latin typeface="TimesNewRomanPS-ItalicMT"/>
              </a:rPr>
              <a:t>Women</a:t>
            </a:r>
            <a:r>
              <a:rPr lang="pt-BR" i="1" dirty="0">
                <a:latin typeface="TimesNewRomanPS-ItalicMT"/>
              </a:rPr>
              <a:t> in Science</a:t>
            </a:r>
            <a:r>
              <a:rPr lang="pt-BR" dirty="0">
                <a:latin typeface="TimesNewRomanPSMT"/>
              </a:rPr>
              <a:t>, por sua pesquisa sobre buracos negros supermassivos.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8792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C819A3-840E-4C5B-917B-9889BD53D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Reflexão - Panorama geral da C,T&amp;I no Brasil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7C1C53-C802-41AE-970E-EB4DDCD31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452051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Maior parte da infraestrutura de pesquisa brasileira é de pequeno porte (&lt;R$2M) e está localizada dentro das universidades</a:t>
            </a:r>
            <a:r>
              <a:rPr lang="pt-BR" baseline="30000" dirty="0"/>
              <a:t>1</a:t>
            </a:r>
            <a:r>
              <a:rPr lang="pt-BR" dirty="0"/>
              <a:t>.</a:t>
            </a:r>
          </a:p>
          <a:p>
            <a:r>
              <a:rPr lang="pt-BR" dirty="0"/>
              <a:t>Há em média apenas 4 pesquisadores permanentes em cada laboratório. Bolsistas de mestrado e doutorado são principais agentes de pesquisa (mão de obra) nesses laboratórios</a:t>
            </a:r>
            <a:r>
              <a:rPr lang="pt-BR" baseline="30000" dirty="0"/>
              <a:t>1</a:t>
            </a:r>
            <a:r>
              <a:rPr lang="pt-BR" dirty="0"/>
              <a:t>.</a:t>
            </a:r>
          </a:p>
          <a:p>
            <a:r>
              <a:rPr lang="pt-BR" dirty="0"/>
              <a:t>Universidades naturalmente abrangem várias áreas do conhecimento, havendo pouca especialização, muita superposição de atuação e “competição” por recursos entre as instituições (muita gente fazendo a mesma coisa).</a:t>
            </a:r>
          </a:p>
          <a:p>
            <a:r>
              <a:rPr lang="pt-BR" dirty="0"/>
              <a:t>Foco das universidades está prioritariamente na formação de profissionais (graduados, mestres e doutores). Nem sempre é possível atingir a inovação.</a:t>
            </a:r>
          </a:p>
          <a:p>
            <a:r>
              <a:rPr lang="pt-BR" dirty="0"/>
              <a:t>Há poucos centros de pesquisa especializados (EMBRAPA, INPE, FIOCRUZ, etc.)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D6CD9B1-DCB5-447D-9048-CA16315B4575}"/>
              </a:ext>
            </a:extLst>
          </p:cNvPr>
          <p:cNvSpPr/>
          <p:nvPr/>
        </p:nvSpPr>
        <p:spPr>
          <a:xfrm>
            <a:off x="748260" y="6005299"/>
            <a:ext cx="604157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/>
              <a:t>1- De Negri, Fernanda; </a:t>
            </a:r>
            <a:r>
              <a:rPr lang="pt-BR" sz="900" dirty="0" err="1"/>
              <a:t>Squeff</a:t>
            </a:r>
            <a:r>
              <a:rPr lang="pt-BR" sz="900" dirty="0"/>
              <a:t>, FHS. Sistemas setoriais de inovação e infraestrutura de pesquisa no Brasil. Brasília: Ipea, 2016</a:t>
            </a:r>
          </a:p>
        </p:txBody>
      </p:sp>
    </p:spTree>
    <p:extLst>
      <p:ext uri="{BB962C8B-B14F-4D97-AF65-F5344CB8AC3E}">
        <p14:creationId xmlns:p14="http://schemas.microsoft.com/office/powerpoint/2010/main" val="3397164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1393"/>
            <a:ext cx="8229600" cy="779805"/>
          </a:xfrm>
        </p:spPr>
        <p:txBody>
          <a:bodyPr/>
          <a:lstStyle/>
          <a:p>
            <a:r>
              <a:rPr lang="pt-BR" b="1" dirty="0"/>
              <a:t>FINEP       MCTIC</a:t>
            </a:r>
          </a:p>
        </p:txBody>
      </p:sp>
      <p:sp>
        <p:nvSpPr>
          <p:cNvPr id="4" name="Retângulo 3"/>
          <p:cNvSpPr/>
          <p:nvPr/>
        </p:nvSpPr>
        <p:spPr>
          <a:xfrm>
            <a:off x="3540536" y="1426474"/>
            <a:ext cx="1917328" cy="5423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MCTIC</a:t>
            </a:r>
          </a:p>
        </p:txBody>
      </p:sp>
      <p:sp>
        <p:nvSpPr>
          <p:cNvPr id="5" name="Retângulo 4"/>
          <p:cNvSpPr/>
          <p:nvPr/>
        </p:nvSpPr>
        <p:spPr>
          <a:xfrm>
            <a:off x="4659633" y="2566618"/>
            <a:ext cx="1152000" cy="100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ln w="0"/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Secretaria de </a:t>
            </a:r>
            <a:r>
              <a:rPr lang="pt-BR" sz="1000" b="1" dirty="0" err="1">
                <a:ln w="0"/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Empreendedo-rismo</a:t>
            </a:r>
            <a:r>
              <a:rPr lang="pt-BR" sz="1000" b="1" dirty="0">
                <a:ln w="0"/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Inovação - SEMPI</a:t>
            </a:r>
          </a:p>
        </p:txBody>
      </p:sp>
      <p:sp>
        <p:nvSpPr>
          <p:cNvPr id="6" name="Retângulo 5"/>
          <p:cNvSpPr/>
          <p:nvPr/>
        </p:nvSpPr>
        <p:spPr>
          <a:xfrm>
            <a:off x="2071909" y="2554940"/>
            <a:ext cx="1152000" cy="100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ln w="0"/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Secretaria de Políticas para Formação e Ações Estratégicas - SEFAE</a:t>
            </a:r>
          </a:p>
        </p:txBody>
      </p:sp>
      <p:sp>
        <p:nvSpPr>
          <p:cNvPr id="7" name="Retângulo 6"/>
          <p:cNvSpPr/>
          <p:nvPr/>
        </p:nvSpPr>
        <p:spPr>
          <a:xfrm>
            <a:off x="3373155" y="2566618"/>
            <a:ext cx="1152000" cy="100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ln w="0"/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Secretaria de Tecnologias Aplicadas - SETAP</a:t>
            </a:r>
          </a:p>
        </p:txBody>
      </p:sp>
      <p:sp>
        <p:nvSpPr>
          <p:cNvPr id="8" name="Retângulo 7"/>
          <p:cNvSpPr/>
          <p:nvPr/>
        </p:nvSpPr>
        <p:spPr>
          <a:xfrm>
            <a:off x="791137" y="2554940"/>
            <a:ext cx="1152000" cy="100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ln w="0"/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Secretaria de Planejamento, Cooperação, Projetos e Controle - SEPLA</a:t>
            </a:r>
          </a:p>
        </p:txBody>
      </p:sp>
      <p:sp>
        <p:nvSpPr>
          <p:cNvPr id="9" name="Retângulo 8"/>
          <p:cNvSpPr/>
          <p:nvPr/>
        </p:nvSpPr>
        <p:spPr>
          <a:xfrm>
            <a:off x="5930507" y="2554939"/>
            <a:ext cx="1152000" cy="100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ln w="0"/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Secretaria de Radiodifusão - SERAD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190821" y="2554940"/>
            <a:ext cx="1152000" cy="100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ln w="0"/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Secretaria de </a:t>
            </a:r>
            <a:r>
              <a:rPr lang="pt-BR" sz="1000" b="1" dirty="0" err="1">
                <a:ln w="0"/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Telecomuni-cações</a:t>
            </a:r>
            <a:r>
              <a:rPr lang="pt-BR" sz="1000" b="1" dirty="0">
                <a:ln w="0"/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SETEL</a:t>
            </a:r>
          </a:p>
        </p:txBody>
      </p:sp>
      <p:cxnSp>
        <p:nvCxnSpPr>
          <p:cNvPr id="25" name="Conector Angulado 24"/>
          <p:cNvCxnSpPr>
            <a:stCxn id="4" idx="2"/>
            <a:endCxn id="6" idx="0"/>
          </p:cNvCxnSpPr>
          <p:nvPr/>
        </p:nvCxnSpPr>
        <p:spPr>
          <a:xfrm rot="5400000">
            <a:off x="3280505" y="1336244"/>
            <a:ext cx="586101" cy="1851291"/>
          </a:xfrm>
          <a:prstGeom prst="bentConnector3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Angulado 25"/>
          <p:cNvCxnSpPr>
            <a:stCxn id="4" idx="2"/>
            <a:endCxn id="9" idx="0"/>
          </p:cNvCxnSpPr>
          <p:nvPr/>
        </p:nvCxnSpPr>
        <p:spPr>
          <a:xfrm rot="16200000" flipH="1">
            <a:off x="5209803" y="1258235"/>
            <a:ext cx="586100" cy="2007307"/>
          </a:xfrm>
          <a:prstGeom prst="bentConnector3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Angulado 28"/>
          <p:cNvCxnSpPr>
            <a:stCxn id="4" idx="2"/>
            <a:endCxn id="7" idx="0"/>
          </p:cNvCxnSpPr>
          <p:nvPr/>
        </p:nvCxnSpPr>
        <p:spPr>
          <a:xfrm rot="5400000">
            <a:off x="3925289" y="1992706"/>
            <a:ext cx="597779" cy="550045"/>
          </a:xfrm>
          <a:prstGeom prst="bentConnector3">
            <a:avLst>
              <a:gd name="adj1" fmla="val 50000"/>
            </a:avLst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Angulado 31"/>
          <p:cNvCxnSpPr>
            <a:stCxn id="4" idx="2"/>
            <a:endCxn id="10" idx="0"/>
          </p:cNvCxnSpPr>
          <p:nvPr/>
        </p:nvCxnSpPr>
        <p:spPr>
          <a:xfrm rot="16200000" flipH="1">
            <a:off x="5839960" y="628078"/>
            <a:ext cx="586101" cy="3267621"/>
          </a:xfrm>
          <a:prstGeom prst="bentConnector3">
            <a:avLst>
              <a:gd name="adj1" fmla="val 50000"/>
            </a:avLst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Angulado 34"/>
          <p:cNvCxnSpPr>
            <a:stCxn id="4" idx="2"/>
            <a:endCxn id="8" idx="0"/>
          </p:cNvCxnSpPr>
          <p:nvPr/>
        </p:nvCxnSpPr>
        <p:spPr>
          <a:xfrm rot="5400000">
            <a:off x="2640119" y="695858"/>
            <a:ext cx="586101" cy="3132063"/>
          </a:xfrm>
          <a:prstGeom prst="bentConnector3">
            <a:avLst>
              <a:gd name="adj1" fmla="val 50000"/>
            </a:avLst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Angulado 37"/>
          <p:cNvCxnSpPr>
            <a:stCxn id="4" idx="2"/>
            <a:endCxn id="5" idx="0"/>
          </p:cNvCxnSpPr>
          <p:nvPr/>
        </p:nvCxnSpPr>
        <p:spPr>
          <a:xfrm rot="16200000" flipH="1">
            <a:off x="4568527" y="1899511"/>
            <a:ext cx="597779" cy="736433"/>
          </a:xfrm>
          <a:prstGeom prst="bentConnector3">
            <a:avLst>
              <a:gd name="adj1" fmla="val 50000"/>
            </a:avLst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ta para a Esquerda e para a Direita 2"/>
          <p:cNvSpPr/>
          <p:nvPr/>
        </p:nvSpPr>
        <p:spPr>
          <a:xfrm>
            <a:off x="1941981" y="353338"/>
            <a:ext cx="565462" cy="31849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297" y="3783686"/>
            <a:ext cx="4277815" cy="2529343"/>
          </a:xfrm>
          <a:prstGeom prst="rect">
            <a:avLst/>
          </a:prstGeom>
        </p:spPr>
      </p:pic>
      <p:sp>
        <p:nvSpPr>
          <p:cNvPr id="20" name="Retângulo 19"/>
          <p:cNvSpPr/>
          <p:nvPr/>
        </p:nvSpPr>
        <p:spPr>
          <a:xfrm>
            <a:off x="1219200" y="4184071"/>
            <a:ext cx="2321336" cy="141316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2" name="Conector Angulado 21"/>
          <p:cNvCxnSpPr/>
          <p:nvPr/>
        </p:nvCxnSpPr>
        <p:spPr>
          <a:xfrm rot="10800000" flipV="1">
            <a:off x="442416" y="1697656"/>
            <a:ext cx="3098121" cy="3203745"/>
          </a:xfrm>
          <a:prstGeom prst="bentConnector2">
            <a:avLst/>
          </a:prstGeom>
          <a:ln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>
            <a:endCxn id="20" idx="1"/>
          </p:cNvCxnSpPr>
          <p:nvPr/>
        </p:nvCxnSpPr>
        <p:spPr>
          <a:xfrm flipV="1">
            <a:off x="457200" y="4890653"/>
            <a:ext cx="762000" cy="21499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http://www.finep.gov.br/templates/interagi-finep/images/log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37" y="4400579"/>
            <a:ext cx="1980063" cy="102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194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06777C-26EB-43E2-A3F2-5C5E21AE6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540" y="1381837"/>
            <a:ext cx="3852643" cy="482789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A burocracia excessiva e um ambiente de negócios pouco dinâmico dificultam que os novos conhecimentos produzidos nas universidades se transformem em novos produtos.</a:t>
            </a:r>
          </a:p>
        </p:txBody>
      </p:sp>
      <p:pic>
        <p:nvPicPr>
          <p:cNvPr id="3076" name="Picture 4" descr="AudiÃªncia pÃºblica sobre a burocracia na pesquisa de ciÃªncia e inovaÃ§Ã£o no paÃ­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183" y="1504666"/>
            <a:ext cx="4888748" cy="34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222557" y="503804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</a:rPr>
              <a:t>Audiência na Comissão de Ciência e Tecnologia da Câmara dos Deputados, em 30 de maio de 2019.</a:t>
            </a:r>
            <a:endParaRPr lang="pt-BR" sz="14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6790C5AC-4CFB-44CE-90B3-0062B5913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9805"/>
          </a:xfrm>
        </p:spPr>
        <p:txBody>
          <a:bodyPr>
            <a:normAutofit fontScale="90000"/>
          </a:bodyPr>
          <a:lstStyle/>
          <a:p>
            <a:r>
              <a:rPr lang="pt-BR" dirty="0"/>
              <a:t>Reflexão - Panorama geral da C,T&amp;I no Brasil</a:t>
            </a:r>
          </a:p>
        </p:txBody>
      </p:sp>
    </p:spTree>
    <p:extLst>
      <p:ext uri="{BB962C8B-B14F-4D97-AF65-F5344CB8AC3E}">
        <p14:creationId xmlns:p14="http://schemas.microsoft.com/office/powerpoint/2010/main" val="2576004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E2909A-488E-4A87-8A83-BC1D087D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Reflexão - Panorama geral da C,T&amp;I no Brasil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C5A524-BDAF-49D5-B445-59E1D3F81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365" y="1634099"/>
            <a:ext cx="4326339" cy="4999742"/>
          </a:xfrm>
        </p:spPr>
        <p:txBody>
          <a:bodyPr>
            <a:normAutofit/>
          </a:bodyPr>
          <a:lstStyle/>
          <a:p>
            <a:r>
              <a:rPr lang="pt-BR" sz="2000" dirty="0"/>
              <a:t>Nos últimos anos aumentou quantitativamente o número de faculdades e universidades, o número de cursos de pós-graduação, o número de graduados, mestres e doutores. Porém, onde esses profissionais estão sendo empregados???</a:t>
            </a:r>
          </a:p>
          <a:p>
            <a:r>
              <a:rPr lang="pt-BR" sz="2000" dirty="0"/>
              <a:t>Entre 1996 e 2014, a titulação de doutores cresceu quase 586%. Entretanto, em 2014 quase 70% dos doutores trabalhavam em órgãos governamentais (CGEE*).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CC5CA1-C41D-4A92-A191-1A3A81F4C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23" y="1634098"/>
            <a:ext cx="4093806" cy="359695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7CE4107-D598-4882-92DE-300A0EC68EB6}"/>
              </a:ext>
            </a:extLst>
          </p:cNvPr>
          <p:cNvSpPr/>
          <p:nvPr/>
        </p:nvSpPr>
        <p:spPr>
          <a:xfrm>
            <a:off x="4701462" y="5349163"/>
            <a:ext cx="4093805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750" dirty="0"/>
              <a:t>(https://ourworldindata.org/</a:t>
            </a:r>
            <a:r>
              <a:rPr lang="pt-BR" sz="750" dirty="0" err="1"/>
              <a:t>grapher</a:t>
            </a:r>
            <a:r>
              <a:rPr lang="pt-BR" sz="750" dirty="0"/>
              <a:t>/</a:t>
            </a:r>
            <a:r>
              <a:rPr lang="pt-BR" sz="750" dirty="0" err="1"/>
              <a:t>gross-enrollment-ratio-in-tertiary-education?time</a:t>
            </a:r>
            <a:r>
              <a:rPr lang="pt-BR" sz="750" dirty="0"/>
              <a:t>=1971..2014)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ED6E042-008C-44CC-835C-DC9AF771A04B}"/>
              </a:ext>
            </a:extLst>
          </p:cNvPr>
          <p:cNvSpPr/>
          <p:nvPr/>
        </p:nvSpPr>
        <p:spPr>
          <a:xfrm>
            <a:off x="348734" y="5959899"/>
            <a:ext cx="405752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/>
              <a:t>* Dados obtidos em https://www.cgee.org.br/web/rhcti/mestres-e-doutores-2015</a:t>
            </a:r>
          </a:p>
        </p:txBody>
      </p:sp>
      <p:sp>
        <p:nvSpPr>
          <p:cNvPr id="4" name="Elipse 3"/>
          <p:cNvSpPr/>
          <p:nvPr/>
        </p:nvSpPr>
        <p:spPr>
          <a:xfrm>
            <a:off x="8011237" y="3357348"/>
            <a:ext cx="675563" cy="38213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9454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D59889-D15A-4FBE-AB3F-D47E296D6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Reflexão - Panorama geral da C,T&amp;I no Brasil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8CDA2D-86AD-4A2A-A56B-469640ABC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80" y="1487606"/>
            <a:ext cx="4438577" cy="1883391"/>
          </a:xfrm>
        </p:spPr>
        <p:txBody>
          <a:bodyPr>
            <a:normAutofit/>
          </a:bodyPr>
          <a:lstStyle/>
          <a:p>
            <a:r>
              <a:rPr lang="pt-BR" sz="2400" dirty="0"/>
              <a:t>Número de publicações brasileiras cresceu e ultrapassou a média mundial</a:t>
            </a:r>
          </a:p>
          <a:p>
            <a:r>
              <a:rPr lang="pt-BR" sz="2400" dirty="0"/>
              <a:t>Distribuição não uniforme</a:t>
            </a:r>
          </a:p>
          <a:p>
            <a:endParaRPr lang="pt-BR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4F28FD0-BE2D-4757-BF5E-5DD807260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88" y="3558720"/>
            <a:ext cx="4431491" cy="1978312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CA602BF-5389-4333-A669-B9CCADE06439}"/>
              </a:ext>
            </a:extLst>
          </p:cNvPr>
          <p:cNvSpPr/>
          <p:nvPr/>
        </p:nvSpPr>
        <p:spPr>
          <a:xfrm>
            <a:off x="406380" y="5726907"/>
            <a:ext cx="424750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750" dirty="0"/>
              <a:t>(Meyer, P. “Áreas de maior especialização científica do brasil e identificação de suas atuais instituições líderes”. In De Negri, Fernanda; </a:t>
            </a:r>
            <a:r>
              <a:rPr lang="pt-BR" sz="750" dirty="0" err="1"/>
              <a:t>Squeff</a:t>
            </a:r>
            <a:r>
              <a:rPr lang="pt-BR" sz="750" dirty="0"/>
              <a:t>, FHS. Sistemas setoriais de inovação e infraestrutura de pesquisa no Brasil. Brasília: Ipea, 2016)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BB00C01-7AFA-49AB-BA13-DF9D8372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681" y="1334035"/>
            <a:ext cx="3334557" cy="2224685"/>
          </a:xfrm>
          <a:prstGeom prst="rect">
            <a:avLst/>
          </a:prstGeom>
        </p:spPr>
      </p:pic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EEE4C8E-62B9-4976-8BFC-04A1C1388FD1}"/>
              </a:ext>
            </a:extLst>
          </p:cNvPr>
          <p:cNvSpPr txBox="1">
            <a:spLocks/>
          </p:cNvSpPr>
          <p:nvPr/>
        </p:nvSpPr>
        <p:spPr>
          <a:xfrm>
            <a:off x="4844957" y="4127179"/>
            <a:ext cx="4094327" cy="203831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/>
              <a:t>Desconexão entre as áreas de maior produção acadêmica e aquelas que estão mais conectadas à inovação no resto do mundo (engenharias, computação, etc.).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D9818E0-7CE7-48D4-8435-F686550E257C}"/>
              </a:ext>
            </a:extLst>
          </p:cNvPr>
          <p:cNvSpPr/>
          <p:nvPr/>
        </p:nvSpPr>
        <p:spPr>
          <a:xfrm>
            <a:off x="5318169" y="3673094"/>
            <a:ext cx="327906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750" dirty="0"/>
              <a:t>(De Negri, Fernanda. Novos caminhos para a inovação no Brasil.</a:t>
            </a:r>
            <a:r>
              <a:rPr lang="en-US" sz="750" dirty="0"/>
              <a:t> Washington, DC: Wilson Center, 2018)</a:t>
            </a:r>
            <a:endParaRPr lang="pt-BR" sz="750" dirty="0"/>
          </a:p>
        </p:txBody>
      </p:sp>
      <p:sp>
        <p:nvSpPr>
          <p:cNvPr id="10" name="Elipse 9"/>
          <p:cNvSpPr/>
          <p:nvPr/>
        </p:nvSpPr>
        <p:spPr>
          <a:xfrm>
            <a:off x="7492622" y="2912865"/>
            <a:ext cx="675563" cy="280711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4828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4E68D0-9746-4A39-804D-D7CEE2F1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60" y="1363973"/>
            <a:ext cx="3881199" cy="4463620"/>
          </a:xfrm>
        </p:spPr>
        <p:txBody>
          <a:bodyPr>
            <a:noAutofit/>
          </a:bodyPr>
          <a:lstStyle/>
          <a:p>
            <a:r>
              <a:rPr lang="pt-BR" sz="1800" dirty="0"/>
              <a:t>Pequeno aumento do número de pedidos de patente no Brasil, com pequena participação de residentes</a:t>
            </a:r>
          </a:p>
          <a:p>
            <a:r>
              <a:rPr lang="pt-BR" sz="1800" dirty="0"/>
              <a:t>As universidades estão, entre os residentes no Brasil, no topo do ranking dos maiores depositantes institucionais de patentes no INPI.</a:t>
            </a:r>
          </a:p>
          <a:p>
            <a:r>
              <a:rPr lang="pt-BR" sz="1800" dirty="0"/>
              <a:t>Imensa maioria do conhecimento registrado pelas universidades não é utilizado pelo setor produtivo.</a:t>
            </a:r>
          </a:p>
          <a:p>
            <a:r>
              <a:rPr lang="pt-BR" sz="1800" dirty="0"/>
              <a:t>Pequeno retorno de financeiro para universidades e baixa contribuição para a inovação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9CA1654C-37B7-4256-ACA9-B39273153736}"/>
              </a:ext>
            </a:extLst>
          </p:cNvPr>
          <p:cNvGrpSpPr/>
          <p:nvPr/>
        </p:nvGrpSpPr>
        <p:grpSpPr>
          <a:xfrm>
            <a:off x="3910169" y="1963572"/>
            <a:ext cx="5075212" cy="3864021"/>
            <a:chOff x="5241549" y="587829"/>
            <a:chExt cx="6766949" cy="5152029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1528D465-4BF1-4953-BB4B-09DEC3148F00}"/>
                </a:ext>
              </a:extLst>
            </p:cNvPr>
            <p:cNvGrpSpPr/>
            <p:nvPr/>
          </p:nvGrpSpPr>
          <p:grpSpPr>
            <a:xfrm>
              <a:off x="5241549" y="587829"/>
              <a:ext cx="6766949" cy="4621787"/>
              <a:chOff x="1443990" y="1135120"/>
              <a:chExt cx="9304020" cy="4587760"/>
            </a:xfrm>
          </p:grpSpPr>
          <p:sp>
            <p:nvSpPr>
              <p:cNvPr id="4" name="CaixaDeTexto 5">
                <a:extLst>
                  <a:ext uri="{FF2B5EF4-FFF2-40B4-BE49-F238E27FC236}">
                    <a16:creationId xmlns:a16="http://schemas.microsoft.com/office/drawing/2014/main" id="{23A97F00-9757-457D-8CA9-BA07593212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3990" y="1135120"/>
                <a:ext cx="9215437" cy="611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pt-B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marL="0" lvl="1" algn="ctr" eaLnBrk="1" hangingPunct="1"/>
                <a:r>
                  <a:rPr lang="pt-BR" altLang="pt-BR" sz="1200" b="1" dirty="0">
                    <a:latin typeface="Futura Bk BT" pitchFamily="34" charset="0"/>
                  </a:rPr>
                  <a:t>Depósitos de Patentes (PI+MU+CA), 2006-2015</a:t>
                </a:r>
              </a:p>
              <a:p>
                <a:pPr eaLnBrk="1" hangingPunct="1"/>
                <a:endParaRPr lang="pt-BR" altLang="pt-BR" sz="1200" b="1" dirty="0">
                  <a:latin typeface="Futura Bk BT" pitchFamily="34" charset="0"/>
                </a:endParaRPr>
              </a:p>
            </p:txBody>
          </p:sp>
          <p:graphicFrame>
            <p:nvGraphicFramePr>
              <p:cNvPr id="5" name="Gráfico 4">
                <a:extLst>
                  <a:ext uri="{FF2B5EF4-FFF2-40B4-BE49-F238E27FC236}">
                    <a16:creationId xmlns:a16="http://schemas.microsoft.com/office/drawing/2014/main" id="{7C4FBD7E-62AC-4585-8416-1600D2F22FD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3990" y="2431040"/>
              <a:ext cx="9304020" cy="329184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cxnSp>
            <p:nvCxnSpPr>
              <p:cNvPr id="6" name="Conector reto 5">
                <a:extLst>
                  <a:ext uri="{FF2B5EF4-FFF2-40B4-BE49-F238E27FC236}">
                    <a16:creationId xmlns:a16="http://schemas.microsoft.com/office/drawing/2014/main" id="{A995004C-65D3-4CDC-9963-80E003FF5E98}"/>
                  </a:ext>
                </a:extLst>
              </p:cNvPr>
              <p:cNvCxnSpPr/>
              <p:nvPr/>
            </p:nvCxnSpPr>
            <p:spPr>
              <a:xfrm flipV="1">
                <a:off x="2018665" y="2057457"/>
                <a:ext cx="0" cy="1093788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ector reto 6">
                <a:extLst>
                  <a:ext uri="{FF2B5EF4-FFF2-40B4-BE49-F238E27FC236}">
                    <a16:creationId xmlns:a16="http://schemas.microsoft.com/office/drawing/2014/main" id="{59CD6196-5832-424B-933F-38E7DC901B49}"/>
                  </a:ext>
                </a:extLst>
              </p:cNvPr>
              <p:cNvCxnSpPr/>
              <p:nvPr/>
            </p:nvCxnSpPr>
            <p:spPr>
              <a:xfrm>
                <a:off x="2018665" y="2054282"/>
                <a:ext cx="8137525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ector reto 7">
                <a:extLst>
                  <a:ext uri="{FF2B5EF4-FFF2-40B4-BE49-F238E27FC236}">
                    <a16:creationId xmlns:a16="http://schemas.microsoft.com/office/drawing/2014/main" id="{6FFDDEAA-6732-4E15-B82C-5C117B4271F6}"/>
                  </a:ext>
                </a:extLst>
              </p:cNvPr>
              <p:cNvCxnSpPr/>
              <p:nvPr/>
            </p:nvCxnSpPr>
            <p:spPr>
              <a:xfrm>
                <a:off x="10156190" y="2057457"/>
                <a:ext cx="0" cy="58896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CaixaDeTexto 22">
                <a:extLst>
                  <a:ext uri="{FF2B5EF4-FFF2-40B4-BE49-F238E27FC236}">
                    <a16:creationId xmlns:a16="http://schemas.microsoft.com/office/drawing/2014/main" id="{B84706DB-9799-4C91-92CE-AE94614926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55514" y="1566920"/>
                <a:ext cx="2447924" cy="9776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pt-B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1050" dirty="0"/>
                  <a:t>Crescimento no número de patentes depositadas no INPI entre 2006 e 2015</a:t>
                </a:r>
              </a:p>
            </p:txBody>
          </p:sp>
        </p:grp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B405E997-455C-4965-9D37-72DC662B0A36}"/>
                </a:ext>
              </a:extLst>
            </p:cNvPr>
            <p:cNvSpPr/>
            <p:nvPr/>
          </p:nvSpPr>
          <p:spPr>
            <a:xfrm>
              <a:off x="5570788" y="5308971"/>
              <a:ext cx="6096000" cy="4308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pt-BR" sz="750" dirty="0"/>
                <a:t>(ASSESSORIA DE ASSUNTOS ECONÔMICOS AECON / INPI - www.inpi.gov.br/sobre/estatísticas)</a:t>
              </a:r>
            </a:p>
            <a:p>
              <a:pPr algn="ctr"/>
              <a:endParaRPr lang="pt-BR" sz="750" dirty="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0B64C7C0-5DFB-404F-807A-84DFE22AC0CE}"/>
                </a:ext>
              </a:extLst>
            </p:cNvPr>
            <p:cNvSpPr/>
            <p:nvPr/>
          </p:nvSpPr>
          <p:spPr>
            <a:xfrm>
              <a:off x="9311314" y="1441878"/>
              <a:ext cx="1250769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400" dirty="0">
                  <a:solidFill>
                    <a:srgbClr val="FF0000"/>
                  </a:solidFill>
                </a:rPr>
                <a:t>+ 43%</a:t>
              </a:r>
            </a:p>
          </p:txBody>
        </p:sp>
      </p:grp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Reflexão - Panorama geral da C,T&amp;I no Brasil</a:t>
            </a:r>
          </a:p>
        </p:txBody>
      </p:sp>
    </p:spTree>
    <p:extLst>
      <p:ext uri="{BB962C8B-B14F-4D97-AF65-F5344CB8AC3E}">
        <p14:creationId xmlns:p14="http://schemas.microsoft.com/office/powerpoint/2010/main" val="16873140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2" y="1418360"/>
            <a:ext cx="2857500" cy="28575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A59F56FB-1560-4C8F-859C-293AD20C3FD5}"/>
              </a:ext>
            </a:extLst>
          </p:cNvPr>
          <p:cNvSpPr/>
          <p:nvPr/>
        </p:nvSpPr>
        <p:spPr>
          <a:xfrm>
            <a:off x="1239491" y="3348338"/>
            <a:ext cx="5196435" cy="1738451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Grande parte do esforço de pesquisa acadêmica não gera inovação para o setor privado nem substancial resultado econômico.</a:t>
            </a: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Reflexão - Panorama geral da C,T&amp;I no Brasil</a:t>
            </a:r>
          </a:p>
        </p:txBody>
      </p:sp>
      <p:sp>
        <p:nvSpPr>
          <p:cNvPr id="3" name="Retângulo 2"/>
          <p:cNvSpPr/>
          <p:nvPr/>
        </p:nvSpPr>
        <p:spPr>
          <a:xfrm>
            <a:off x="3463635" y="1438214"/>
            <a:ext cx="48629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Source Sans Pro"/>
              </a:rPr>
              <a:t>O Brasil aparece em 12º lugar entre os países com maior número de trabalhos publicados, segundo o </a:t>
            </a:r>
            <a:r>
              <a:rPr lang="en-US" sz="2000" dirty="0" err="1">
                <a:latin typeface="Source Sans Pro"/>
              </a:rPr>
              <a:t>relatório</a:t>
            </a:r>
            <a:r>
              <a:rPr lang="en-US" sz="2000" dirty="0">
                <a:latin typeface="Source Sans Pro"/>
              </a:rPr>
              <a:t> Science &amp; Engineering Indicators 2018</a:t>
            </a:r>
            <a:r>
              <a:rPr lang="pt-BR" sz="2000" dirty="0">
                <a:latin typeface="Source Sans Pro"/>
              </a:rPr>
              <a:t>.</a:t>
            </a:r>
            <a:endParaRPr lang="pt-BR" sz="2000" dirty="0"/>
          </a:p>
        </p:txBody>
      </p:sp>
      <p:pic>
        <p:nvPicPr>
          <p:cNvPr id="1026" name="Picture 2" descr="https://www.globalinnovationindex.org/images/news-img-2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574" y="3166058"/>
            <a:ext cx="2447032" cy="332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008909" y="5491194"/>
            <a:ext cx="48629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Source Sans Pro"/>
              </a:rPr>
              <a:t>O Brasil aparece em 64º lugar no Global </a:t>
            </a:r>
            <a:r>
              <a:rPr lang="pt-BR" sz="2000" dirty="0" err="1">
                <a:latin typeface="Source Sans Pro"/>
              </a:rPr>
              <a:t>Innovation</a:t>
            </a:r>
            <a:r>
              <a:rPr lang="pt-BR" sz="2000" dirty="0">
                <a:latin typeface="Source Sans Pro"/>
              </a:rPr>
              <a:t> Index 2018.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858773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377192FB-E9AF-45DD-9528-76965D6822B6}"/>
              </a:ext>
            </a:extLst>
          </p:cNvPr>
          <p:cNvSpPr/>
          <p:nvPr/>
        </p:nvSpPr>
        <p:spPr>
          <a:xfrm>
            <a:off x="-1674" y="-10178"/>
            <a:ext cx="9144000" cy="1324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-3947" y="0"/>
            <a:ext cx="9144000" cy="683369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36AFF0A-FAF2-429C-8F5A-18BEAEC0C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3" t="21366" r="35606" b="18334"/>
          <a:stretch/>
        </p:blipFill>
        <p:spPr>
          <a:xfrm>
            <a:off x="3202106" y="1424196"/>
            <a:ext cx="5680364" cy="309995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5CA6863-9889-483D-B378-B474CC2AB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75" t="16650" r="23125" b="10721"/>
          <a:stretch/>
        </p:blipFill>
        <p:spPr>
          <a:xfrm>
            <a:off x="258576" y="4125319"/>
            <a:ext cx="3435012" cy="2550236"/>
          </a:xfrm>
          <a:prstGeom prst="rect">
            <a:avLst/>
          </a:prstGeom>
        </p:spPr>
      </p:pic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34D12BEC-8D88-42DE-9112-989794630F1F}"/>
              </a:ext>
            </a:extLst>
          </p:cNvPr>
          <p:cNvSpPr txBox="1">
            <a:spLocks/>
          </p:cNvSpPr>
          <p:nvPr/>
        </p:nvSpPr>
        <p:spPr>
          <a:xfrm>
            <a:off x="447912" y="267802"/>
            <a:ext cx="8284432" cy="3483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pt-BR" sz="2400" b="1" dirty="0">
                <a:solidFill>
                  <a:srgbClr val="DD4F05"/>
                </a:solidFill>
                <a:latin typeface="+mj-lt"/>
              </a:rPr>
              <a:t>Apresentação do Ministro Astronauta Marcos Pontes na reunião do CCT da Câmara de 08/05/2019</a:t>
            </a:r>
          </a:p>
        </p:txBody>
      </p:sp>
    </p:spTree>
    <p:extLst>
      <p:ext uri="{BB962C8B-B14F-4D97-AF65-F5344CB8AC3E}">
        <p14:creationId xmlns:p14="http://schemas.microsoft.com/office/powerpoint/2010/main" val="1255321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Novo foco do MCTIC</a:t>
            </a:r>
          </a:p>
        </p:txBody>
      </p:sp>
      <p:sp>
        <p:nvSpPr>
          <p:cNvPr id="5" name="Retângulo 4"/>
          <p:cNvSpPr/>
          <p:nvPr/>
        </p:nvSpPr>
        <p:spPr>
          <a:xfrm>
            <a:off x="-3947" y="1203436"/>
            <a:ext cx="9144000" cy="563025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42" y="1184632"/>
            <a:ext cx="7685315" cy="566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490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3947" y="1203436"/>
            <a:ext cx="9144000" cy="563025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Novo foco do MCTIC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9" y="1203436"/>
            <a:ext cx="7728857" cy="550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980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2"/>
          <p:cNvSpPr>
            <a:spLocks noGrp="1"/>
          </p:cNvSpPr>
          <p:nvPr>
            <p:ph type="title"/>
          </p:nvPr>
        </p:nvSpPr>
        <p:spPr>
          <a:xfrm>
            <a:off x="250825" y="222250"/>
            <a:ext cx="8642350" cy="882650"/>
          </a:xfrm>
        </p:spPr>
        <p:txBody>
          <a:bodyPr/>
          <a:lstStyle/>
          <a:p>
            <a:pPr algn="ctr" eaLnBrk="1" hangingPunct="1"/>
            <a:r>
              <a:rPr lang="pt-BR" altLang="pt-BR" sz="4400" b="1">
                <a:latin typeface="Tahoma" panose="020B0604030504040204" pitchFamily="34" charset="0"/>
              </a:rPr>
              <a:t>Mapa da Inovação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837" y="1222375"/>
            <a:ext cx="6410325" cy="5438775"/>
          </a:xfrm>
          <a:prstGeom prst="rect">
            <a:avLst/>
          </a:prstGeom>
        </p:spPr>
      </p:pic>
      <p:sp>
        <p:nvSpPr>
          <p:cNvPr id="25603" name="Retângulo 1"/>
          <p:cNvSpPr>
            <a:spLocks noChangeArrowheads="1"/>
          </p:cNvSpPr>
          <p:nvPr/>
        </p:nvSpPr>
        <p:spPr bwMode="auto">
          <a:xfrm>
            <a:off x="1709738" y="6291262"/>
            <a:ext cx="6532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Calibri" panose="020F0502020204030204" pitchFamily="34" charset="0"/>
                <a:hlinkClick r:id="rId3"/>
              </a:rPr>
              <a:t>http://www.finep.gov.br/a-finep-externo/mapadainovacao</a:t>
            </a:r>
            <a:endParaRPr lang="pt-BR" altLang="pt-BR" sz="18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202708" y="5223"/>
            <a:ext cx="8563644" cy="773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latin typeface="Tahoma"/>
                <a:ea typeface="+mj-ea"/>
                <a:cs typeface="Tahoma"/>
              </a:defRPr>
            </a:lvl1pPr>
          </a:lstStyle>
          <a:p>
            <a:pPr>
              <a:spcBef>
                <a:spcPts val="600"/>
              </a:spcBef>
              <a:defRPr/>
            </a:pPr>
            <a:r>
              <a:rPr lang="pt-BR" b="1" dirty="0">
                <a:solidFill>
                  <a:srgbClr val="DD4F05"/>
                </a:solidFill>
                <a:ea typeface="Verdana" pitchFamily="34" charset="0"/>
              </a:rPr>
              <a:t>Sobre a Finep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-896052" y="1201611"/>
            <a:ext cx="11045102" cy="7009970"/>
            <a:chOff x="-896052" y="1201611"/>
            <a:chExt cx="11045102" cy="7009970"/>
          </a:xfrm>
        </p:grpSpPr>
        <p:pic>
          <p:nvPicPr>
            <p:cNvPr id="3075" name="Picture 3" descr="D:\Users\pvlito\Desktop\finep_cartao_visita_template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090183">
              <a:off x="2368168" y="2351720"/>
              <a:ext cx="3303932" cy="2783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D:\Users\pvlito\Desktop\finep_cartao_visita_template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96052" y="3743285"/>
              <a:ext cx="4475794" cy="4468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D:\Users\pvlito\Desktop\finep_cartao_visita_template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905435">
              <a:off x="7383654" y="1330026"/>
              <a:ext cx="2765396" cy="2329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D:\Users\pvlito\Desktop\finep_cartao_visita_template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8226" y="1201611"/>
              <a:ext cx="2086330" cy="2082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2619" y="249437"/>
            <a:ext cx="1143733" cy="633608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4466825" y="3823169"/>
            <a:ext cx="439739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rgbClr val="ED520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Seu objetivo é </a:t>
            </a:r>
            <a:r>
              <a:rPr lang="pt-BR" dirty="0">
                <a:solidFill>
                  <a:srgbClr val="00505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atuar em toda a cadeia da inovação</a:t>
            </a:r>
            <a:r>
              <a:rPr lang="pt-BR" dirty="0">
                <a:solidFill>
                  <a:srgbClr val="ED520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com foco em ações estratégicas, estruturantes e de impacto para o desenvolvimento sustentável do Brasil.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02707" y="1298448"/>
            <a:ext cx="44607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rgbClr val="ED520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pt-BR" dirty="0">
                <a:solidFill>
                  <a:srgbClr val="00505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Finep</a:t>
            </a:r>
            <a:r>
              <a:rPr lang="pt-BR" dirty="0">
                <a:solidFill>
                  <a:srgbClr val="ED520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é uma empresa pública vinculada ao MCTIC (Ministério da Ciência, Tecnologia, Inovações e Comunicações) criada em 24 de julho de 1967. </a:t>
            </a:r>
          </a:p>
        </p:txBody>
      </p:sp>
    </p:spTree>
    <p:extLst>
      <p:ext uri="{BB962C8B-B14F-4D97-AF65-F5344CB8AC3E}">
        <p14:creationId xmlns:p14="http://schemas.microsoft.com/office/powerpoint/2010/main" val="1278469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ângulo 45">
            <a:extLst>
              <a:ext uri="{FF2B5EF4-FFF2-40B4-BE49-F238E27FC236}">
                <a16:creationId xmlns:a16="http://schemas.microsoft.com/office/drawing/2014/main" id="{E05A4942-42F0-464A-A6A3-1A9DB3737147}"/>
              </a:ext>
            </a:extLst>
          </p:cNvPr>
          <p:cNvSpPr/>
          <p:nvPr/>
        </p:nvSpPr>
        <p:spPr>
          <a:xfrm>
            <a:off x="7938" y="6767513"/>
            <a:ext cx="9150350" cy="8731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4339" name="Título 1"/>
          <p:cNvSpPr>
            <a:spLocks noGrp="1"/>
          </p:cNvSpPr>
          <p:nvPr>
            <p:ph type="title"/>
          </p:nvPr>
        </p:nvSpPr>
        <p:spPr>
          <a:xfrm>
            <a:off x="457200" y="261938"/>
            <a:ext cx="8229600" cy="669925"/>
          </a:xfrm>
        </p:spPr>
        <p:txBody>
          <a:bodyPr anchor="t"/>
          <a:lstStyle/>
          <a:p>
            <a:r>
              <a:rPr lang="pt-BR" altLang="pt-BR" b="1">
                <a:latin typeface="Tahoma" panose="020B0604030504040204" pitchFamily="34" charset="0"/>
              </a:rPr>
              <a:t>Zona de atuação</a:t>
            </a:r>
          </a:p>
        </p:txBody>
      </p:sp>
      <p:pic>
        <p:nvPicPr>
          <p:cNvPr id="14340" name="Picture 2" descr="https://image.freepik.com/icones-gratis/curva-de-seta-para-baixo-esboco_318-377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1528763"/>
            <a:ext cx="454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39FFC8B5-4613-4F13-831E-30211355E894}"/>
              </a:ext>
            </a:extLst>
          </p:cNvPr>
          <p:cNvSpPr/>
          <p:nvPr/>
        </p:nvSpPr>
        <p:spPr>
          <a:xfrm rot="20207517">
            <a:off x="4324350" y="1643063"/>
            <a:ext cx="944563" cy="1082675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4342" name="Group 1"/>
          <p:cNvGrpSpPr>
            <a:grpSpLocks/>
          </p:cNvGrpSpPr>
          <p:nvPr/>
        </p:nvGrpSpPr>
        <p:grpSpPr bwMode="auto">
          <a:xfrm>
            <a:off x="482600" y="1598613"/>
            <a:ext cx="8115300" cy="4346575"/>
            <a:chOff x="314002" y="1157843"/>
            <a:chExt cx="8115821" cy="5471035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95C4ADE5-FBB5-463C-B271-0BBB091C9317}"/>
                </a:ext>
              </a:extLst>
            </p:cNvPr>
            <p:cNvSpPr txBox="1"/>
            <p:nvPr/>
          </p:nvSpPr>
          <p:spPr>
            <a:xfrm>
              <a:off x="674276" y="1340768"/>
              <a:ext cx="369332" cy="3888432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Recursos</a:t>
              </a:r>
            </a:p>
          </p:txBody>
        </p:sp>
        <p:grpSp>
          <p:nvGrpSpPr>
            <p:cNvPr id="14360" name="Group 66"/>
            <p:cNvGrpSpPr>
              <a:grpSpLocks/>
            </p:cNvGrpSpPr>
            <p:nvPr/>
          </p:nvGrpSpPr>
          <p:grpSpPr bwMode="auto">
            <a:xfrm>
              <a:off x="314002" y="1157843"/>
              <a:ext cx="8115821" cy="5471035"/>
              <a:chOff x="602034" y="1268760"/>
              <a:chExt cx="8115821" cy="5471035"/>
            </a:xfrm>
          </p:grpSpPr>
          <p:graphicFrame>
            <p:nvGraphicFramePr>
              <p:cNvPr id="21" name="Gráfico 20">
                <a:extLst>
                  <a:ext uri="{FF2B5EF4-FFF2-40B4-BE49-F238E27FC236}">
                    <a16:creationId xmlns:a16="http://schemas.microsoft.com/office/drawing/2014/main" id="{D5275F2A-931B-4585-81A6-2C048B7CD529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602034" y="1268760"/>
              <a:ext cx="8115821" cy="429841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CCB84463-7CD8-4AA6-8477-6B50ADD63E5B}"/>
                  </a:ext>
                </a:extLst>
              </p:cNvPr>
              <p:cNvSpPr txBox="1"/>
              <p:nvPr/>
            </p:nvSpPr>
            <p:spPr>
              <a:xfrm rot="5400000">
                <a:off x="2935506" y="193283"/>
                <a:ext cx="448520" cy="38309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</a:rPr>
                  <a:t>Laboratórios Públicos</a:t>
                </a:r>
              </a:p>
            </p:txBody>
          </p:sp>
          <p:cxnSp>
            <p:nvCxnSpPr>
              <p:cNvPr id="23" name="Conector de seta reta 22">
                <a:extLst>
                  <a:ext uri="{FF2B5EF4-FFF2-40B4-BE49-F238E27FC236}">
                    <a16:creationId xmlns:a16="http://schemas.microsoft.com/office/drawing/2014/main" id="{B88A8881-6EE3-4EDB-9664-56BCE5888D56}"/>
                  </a:ext>
                </a:extLst>
              </p:cNvPr>
              <p:cNvCxnSpPr/>
              <p:nvPr/>
            </p:nvCxnSpPr>
            <p:spPr>
              <a:xfrm flipH="1">
                <a:off x="1259301" y="1930159"/>
                <a:ext cx="3888038" cy="0"/>
              </a:xfrm>
              <a:prstGeom prst="straightConnector1">
                <a:avLst/>
              </a:prstGeom>
              <a:ln w="28575" cap="sq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CaixaDeTexto 11">
                <a:extLst>
                  <a:ext uri="{FF2B5EF4-FFF2-40B4-BE49-F238E27FC236}">
                    <a16:creationId xmlns:a16="http://schemas.microsoft.com/office/drawing/2014/main" id="{6771701F-EC2B-4AE4-8169-8053AB11437F}"/>
                  </a:ext>
                </a:extLst>
              </p:cNvPr>
              <p:cNvSpPr txBox="1"/>
              <p:nvPr/>
            </p:nvSpPr>
            <p:spPr>
              <a:xfrm rot="5400000">
                <a:off x="4782526" y="2851580"/>
                <a:ext cx="414018" cy="1295400"/>
              </a:xfrm>
              <a:prstGeom prst="rect">
                <a:avLst/>
              </a:prstGeom>
              <a:noFill/>
            </p:spPr>
            <p:txBody>
              <a:bodyPr vert="vert270">
                <a:spAutoFit/>
              </a:bodyPr>
              <a:lstStyle>
                <a:defPPr>
                  <a:defRPr lang="pt-BR"/>
                </a:defPPr>
                <a:lvl1pPr algn="ctr">
                  <a:defRPr sz="1400" b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lvl1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dirty="0"/>
                  <a:t>Vale da Morte</a:t>
                </a:r>
              </a:p>
            </p:txBody>
          </p:sp>
          <p:cxnSp>
            <p:nvCxnSpPr>
              <p:cNvPr id="25" name="Conector de seta reta 17">
                <a:extLst>
                  <a:ext uri="{FF2B5EF4-FFF2-40B4-BE49-F238E27FC236}">
                    <a16:creationId xmlns:a16="http://schemas.microsoft.com/office/drawing/2014/main" id="{2D0C3F1E-FFC5-4821-A9C4-0A1978272E15}"/>
                  </a:ext>
                </a:extLst>
              </p:cNvPr>
              <p:cNvCxnSpPr/>
              <p:nvPr/>
            </p:nvCxnSpPr>
            <p:spPr>
              <a:xfrm>
                <a:off x="3859793" y="3326892"/>
                <a:ext cx="2124211" cy="0"/>
              </a:xfrm>
              <a:prstGeom prst="straightConnector1">
                <a:avLst/>
              </a:prstGeom>
              <a:ln w="28575" cap="sq">
                <a:solidFill>
                  <a:srgbClr val="FF0000"/>
                </a:solidFill>
                <a:prstDash val="dash"/>
                <a:miter lim="800000"/>
                <a:headEnd type="none" w="med" len="med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CaixaDeTexto 11">
                <a:extLst>
                  <a:ext uri="{FF2B5EF4-FFF2-40B4-BE49-F238E27FC236}">
                    <a16:creationId xmlns:a16="http://schemas.microsoft.com/office/drawing/2014/main" id="{E01BA0DE-AE5E-43F1-BCEC-756BA2343BBE}"/>
                  </a:ext>
                </a:extLst>
              </p:cNvPr>
              <p:cNvSpPr txBox="1"/>
              <p:nvPr/>
            </p:nvSpPr>
            <p:spPr>
              <a:xfrm rot="5400000">
                <a:off x="2835573" y="-262467"/>
                <a:ext cx="448520" cy="3600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</a:rPr>
                  <a:t>Universidades</a:t>
                </a:r>
              </a:p>
            </p:txBody>
          </p:sp>
          <p:cxnSp>
            <p:nvCxnSpPr>
              <p:cNvPr id="27" name="Conector de seta reta 26">
                <a:extLst>
                  <a:ext uri="{FF2B5EF4-FFF2-40B4-BE49-F238E27FC236}">
                    <a16:creationId xmlns:a16="http://schemas.microsoft.com/office/drawing/2014/main" id="{B80B8C68-3496-4190-AB9C-7BAFE41F00AB}"/>
                  </a:ext>
                </a:extLst>
              </p:cNvPr>
              <p:cNvCxnSpPr/>
              <p:nvPr/>
            </p:nvCxnSpPr>
            <p:spPr>
              <a:xfrm flipH="1">
                <a:off x="1275177" y="1412629"/>
                <a:ext cx="3465735" cy="5994"/>
              </a:xfrm>
              <a:prstGeom prst="straightConnector1">
                <a:avLst/>
              </a:prstGeom>
              <a:ln w="28575" cap="sq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CaixaDeTexto 11">
                <a:extLst>
                  <a:ext uri="{FF2B5EF4-FFF2-40B4-BE49-F238E27FC236}">
                    <a16:creationId xmlns:a16="http://schemas.microsoft.com/office/drawing/2014/main" id="{C6E4D962-BFA2-4CB3-A1EE-953EE7C44849}"/>
                  </a:ext>
                </a:extLst>
              </p:cNvPr>
              <p:cNvSpPr txBox="1"/>
              <p:nvPr/>
            </p:nvSpPr>
            <p:spPr>
              <a:xfrm rot="5400000">
                <a:off x="1562691" y="5644699"/>
                <a:ext cx="690030" cy="1296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dirty="0">
                    <a:solidFill>
                      <a:srgbClr val="005051">
                        <a:lumMod val="75000"/>
                      </a:srgbClr>
                    </a:solidFill>
                    <a:latin typeface="Arial" pitchFamily="34" charset="0"/>
                  </a:rPr>
                  <a:t>Pesquisa Básica</a:t>
                </a:r>
              </a:p>
            </p:txBody>
          </p:sp>
          <p:cxnSp>
            <p:nvCxnSpPr>
              <p:cNvPr id="29" name="Conector de seta reta 17">
                <a:extLst>
                  <a:ext uri="{FF2B5EF4-FFF2-40B4-BE49-F238E27FC236}">
                    <a16:creationId xmlns:a16="http://schemas.microsoft.com/office/drawing/2014/main" id="{8D6A4D68-95D7-4AD5-BD2A-BB09D3209576}"/>
                  </a:ext>
                </a:extLst>
              </p:cNvPr>
              <p:cNvCxnSpPr/>
              <p:nvPr/>
            </p:nvCxnSpPr>
            <p:spPr>
              <a:xfrm flipH="1">
                <a:off x="1259301" y="5874580"/>
                <a:ext cx="1368513" cy="0"/>
              </a:xfrm>
              <a:prstGeom prst="straightConnector1">
                <a:avLst/>
              </a:prstGeom>
              <a:ln w="28575" cap="sq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de seta reta 17">
                <a:extLst>
                  <a:ext uri="{FF2B5EF4-FFF2-40B4-BE49-F238E27FC236}">
                    <a16:creationId xmlns:a16="http://schemas.microsoft.com/office/drawing/2014/main" id="{23835D01-8D9B-467C-969A-1F12B31130B2}"/>
                  </a:ext>
                </a:extLst>
              </p:cNvPr>
              <p:cNvCxnSpPr/>
              <p:nvPr/>
            </p:nvCxnSpPr>
            <p:spPr>
              <a:xfrm flipH="1">
                <a:off x="2556372" y="5874580"/>
                <a:ext cx="2195653" cy="0"/>
              </a:xfrm>
              <a:prstGeom prst="straightConnector1">
                <a:avLst/>
              </a:prstGeom>
              <a:ln w="28575" cap="sq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CaixaDeTexto 11">
                <a:extLst>
                  <a:ext uri="{FF2B5EF4-FFF2-40B4-BE49-F238E27FC236}">
                    <a16:creationId xmlns:a16="http://schemas.microsoft.com/office/drawing/2014/main" id="{AAC89314-AD1B-4C0C-8531-1F310B55C35A}"/>
                  </a:ext>
                </a:extLst>
              </p:cNvPr>
              <p:cNvSpPr txBox="1"/>
              <p:nvPr/>
            </p:nvSpPr>
            <p:spPr>
              <a:xfrm rot="5400000">
                <a:off x="3447639" y="5248655"/>
                <a:ext cx="448520" cy="2088232"/>
              </a:xfrm>
              <a:prstGeom prst="rect">
                <a:avLst/>
              </a:prstGeom>
              <a:noFill/>
            </p:spPr>
            <p:txBody>
              <a:bodyPr vert="vert27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dirty="0">
                    <a:solidFill>
                      <a:srgbClr val="78E03D">
                        <a:lumMod val="75000"/>
                      </a:srgbClr>
                    </a:solidFill>
                    <a:latin typeface="Arial" pitchFamily="34" charset="0"/>
                  </a:rPr>
                  <a:t>Pesquisa Aplicada</a:t>
                </a:r>
              </a:p>
            </p:txBody>
          </p:sp>
          <p:sp>
            <p:nvSpPr>
              <p:cNvPr id="32" name="CaixaDeTexto 11">
                <a:extLst>
                  <a:ext uri="{FF2B5EF4-FFF2-40B4-BE49-F238E27FC236}">
                    <a16:creationId xmlns:a16="http://schemas.microsoft.com/office/drawing/2014/main" id="{BB804D5B-513A-4E2C-8901-3C101D96557C}"/>
                  </a:ext>
                </a:extLst>
              </p:cNvPr>
              <p:cNvSpPr txBox="1"/>
              <p:nvPr/>
            </p:nvSpPr>
            <p:spPr>
              <a:xfrm rot="5400000">
                <a:off x="5478955" y="5428675"/>
                <a:ext cx="690029" cy="17281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dirty="0">
                    <a:solidFill>
                      <a:srgbClr val="6950A1">
                        <a:lumMod val="75000"/>
                      </a:srgbClr>
                    </a:solidFill>
                    <a:latin typeface="Arial" pitchFamily="34" charset="0"/>
                  </a:rPr>
                  <a:t>Desenvolvimento Tecnológico</a:t>
                </a:r>
              </a:p>
            </p:txBody>
          </p:sp>
          <p:sp>
            <p:nvSpPr>
              <p:cNvPr id="33" name="CaixaDeTexto 11">
                <a:extLst>
                  <a:ext uri="{FF2B5EF4-FFF2-40B4-BE49-F238E27FC236}">
                    <a16:creationId xmlns:a16="http://schemas.microsoft.com/office/drawing/2014/main" id="{614A1AFA-7C08-4907-B6CB-C374FCF41B10}"/>
                  </a:ext>
                </a:extLst>
              </p:cNvPr>
              <p:cNvSpPr txBox="1"/>
              <p:nvPr/>
            </p:nvSpPr>
            <p:spPr>
              <a:xfrm rot="5400000">
                <a:off x="7185938" y="5488273"/>
                <a:ext cx="774854" cy="1728190"/>
              </a:xfrm>
              <a:prstGeom prst="rect">
                <a:avLst/>
              </a:prstGeom>
              <a:noFill/>
            </p:spPr>
            <p:txBody>
              <a:bodyPr vert="vert27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dirty="0">
                    <a:solidFill>
                      <a:srgbClr val="FFBF00"/>
                    </a:solidFill>
                    <a:latin typeface="Arial" pitchFamily="34" charset="0"/>
                  </a:rPr>
                  <a:t>Introdução no Mercado</a:t>
                </a:r>
              </a:p>
            </p:txBody>
          </p:sp>
          <p:cxnSp>
            <p:nvCxnSpPr>
              <p:cNvPr id="34" name="Conector de seta reta 17">
                <a:extLst>
                  <a:ext uri="{FF2B5EF4-FFF2-40B4-BE49-F238E27FC236}">
                    <a16:creationId xmlns:a16="http://schemas.microsoft.com/office/drawing/2014/main" id="{9D0B2BAD-2B08-4978-921D-B0D3C2371B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21861" y="5876578"/>
                <a:ext cx="2214704" cy="0"/>
              </a:xfrm>
              <a:prstGeom prst="straightConnector1">
                <a:avLst/>
              </a:prstGeom>
              <a:ln w="28575" cap="sq">
                <a:solidFill>
                  <a:schemeClr val="accent3">
                    <a:lumMod val="75000"/>
                  </a:schemeClr>
                </a:solidFill>
                <a:prstDash val="solid"/>
                <a:miter lim="800000"/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de seta reta 17">
                <a:extLst>
                  <a:ext uri="{FF2B5EF4-FFF2-40B4-BE49-F238E27FC236}">
                    <a16:creationId xmlns:a16="http://schemas.microsoft.com/office/drawing/2014/main" id="{A9BBDE05-F066-4425-B137-A58B020EDD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96876" y="5874580"/>
                <a:ext cx="1347874" cy="1999"/>
              </a:xfrm>
              <a:prstGeom prst="straightConnector1">
                <a:avLst/>
              </a:prstGeom>
              <a:ln w="28575" cap="sq">
                <a:solidFill>
                  <a:schemeClr val="accent4"/>
                </a:solidFill>
                <a:prstDash val="solid"/>
                <a:miter lim="800000"/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de seta reta 17">
                <a:extLst>
                  <a:ext uri="{FF2B5EF4-FFF2-40B4-BE49-F238E27FC236}">
                    <a16:creationId xmlns:a16="http://schemas.microsoft.com/office/drawing/2014/main" id="{A007B23E-278B-4272-AE39-55FD929F561E}"/>
                  </a:ext>
                </a:extLst>
              </p:cNvPr>
              <p:cNvCxnSpPr/>
              <p:nvPr/>
            </p:nvCxnSpPr>
            <p:spPr>
              <a:xfrm flipH="1">
                <a:off x="6118951" y="2869307"/>
                <a:ext cx="2106747" cy="0"/>
              </a:xfrm>
              <a:prstGeom prst="straightConnector1">
                <a:avLst/>
              </a:prstGeom>
              <a:ln w="28575" cap="sq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361" name="CaixaDeTexto 31"/>
            <p:cNvSpPr txBox="1">
              <a:spLocks noChangeArrowheads="1"/>
            </p:cNvSpPr>
            <p:nvPr/>
          </p:nvSpPr>
          <p:spPr bwMode="auto">
            <a:xfrm>
              <a:off x="971599" y="5456257"/>
              <a:ext cx="6912768" cy="291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200" b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Technology Readiness Levels - TRL</a:t>
              </a:r>
            </a:p>
          </p:txBody>
        </p:sp>
        <p:sp>
          <p:nvSpPr>
            <p:cNvPr id="19" name="CaixaDeTexto 11">
              <a:extLst>
                <a:ext uri="{FF2B5EF4-FFF2-40B4-BE49-F238E27FC236}">
                  <a16:creationId xmlns:a16="http://schemas.microsoft.com/office/drawing/2014/main" id="{C0320854-E212-449F-AB53-3C875131BE22}"/>
                </a:ext>
              </a:extLst>
            </p:cNvPr>
            <p:cNvSpPr txBox="1"/>
            <p:nvPr/>
          </p:nvSpPr>
          <p:spPr>
            <a:xfrm rot="5400000">
              <a:off x="1610407" y="1875353"/>
              <a:ext cx="464913" cy="2600161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latin typeface="Arial" pitchFamily="34" charset="0"/>
                </a:rPr>
                <a:t>CNPq / CAPES / </a:t>
              </a:r>
              <a:r>
                <a:rPr lang="pt-BR" sz="1200" dirty="0" err="1">
                  <a:latin typeface="Arial" pitchFamily="34" charset="0"/>
                </a:rPr>
                <a:t>FAPs</a:t>
              </a:r>
              <a:endParaRPr lang="pt-BR" sz="1200" dirty="0">
                <a:latin typeface="Arial" pitchFamily="34" charset="0"/>
              </a:endParaRPr>
            </a:p>
          </p:txBody>
        </p:sp>
        <p:cxnSp>
          <p:nvCxnSpPr>
            <p:cNvPr id="20" name="Conector de seta reta 17">
              <a:extLst>
                <a:ext uri="{FF2B5EF4-FFF2-40B4-BE49-F238E27FC236}">
                  <a16:creationId xmlns:a16="http://schemas.microsoft.com/office/drawing/2014/main" id="{CA852FB3-D423-4164-83DD-C98E3B6137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269" y="2930234"/>
              <a:ext cx="1743187" cy="0"/>
            </a:xfrm>
            <a:prstGeom prst="straightConnector1">
              <a:avLst/>
            </a:prstGeom>
            <a:ln w="28575" cap="sq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 type="stealth"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CaixaDeTexto 11">
            <a:extLst>
              <a:ext uri="{FF2B5EF4-FFF2-40B4-BE49-F238E27FC236}">
                <a16:creationId xmlns:a16="http://schemas.microsoft.com/office/drawing/2014/main" id="{7EF87EEA-1BED-477C-AE6B-5663877122C3}"/>
              </a:ext>
            </a:extLst>
          </p:cNvPr>
          <p:cNvSpPr txBox="1"/>
          <p:nvPr/>
        </p:nvSpPr>
        <p:spPr>
          <a:xfrm rot="5400000">
            <a:off x="3456171" y="3522015"/>
            <a:ext cx="615553" cy="1111219"/>
          </a:xfrm>
          <a:prstGeom prst="rect">
            <a:avLst/>
          </a:prstGeom>
          <a:noFill/>
          <a:ln>
            <a:noFill/>
          </a:ln>
        </p:spPr>
        <p:txBody>
          <a:bodyPr vert="vert27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itchFamily="34" charset="0"/>
              </a:rPr>
              <a:t>Finep</a:t>
            </a:r>
          </a:p>
        </p:txBody>
      </p:sp>
      <p:cxnSp>
        <p:nvCxnSpPr>
          <p:cNvPr id="39" name="Conector de seta reta 17">
            <a:extLst>
              <a:ext uri="{FF2B5EF4-FFF2-40B4-BE49-F238E27FC236}">
                <a16:creationId xmlns:a16="http://schemas.microsoft.com/office/drawing/2014/main" id="{25BA0E35-FF14-4933-8A47-4876DFD56F63}"/>
              </a:ext>
            </a:extLst>
          </p:cNvPr>
          <p:cNvCxnSpPr/>
          <p:nvPr/>
        </p:nvCxnSpPr>
        <p:spPr>
          <a:xfrm flipH="1">
            <a:off x="1141413" y="4342667"/>
            <a:ext cx="6883400" cy="0"/>
          </a:xfrm>
          <a:prstGeom prst="straightConnector1">
            <a:avLst/>
          </a:prstGeom>
          <a:ln w="76200" cap="sq">
            <a:solidFill>
              <a:schemeClr val="accent6">
                <a:lumMod val="90000"/>
                <a:lumOff val="10000"/>
              </a:schemeClr>
            </a:solidFill>
            <a:prstDash val="solid"/>
            <a:miter lim="800000"/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ixaDeTexto 11">
            <a:extLst>
              <a:ext uri="{FF2B5EF4-FFF2-40B4-BE49-F238E27FC236}">
                <a16:creationId xmlns:a16="http://schemas.microsoft.com/office/drawing/2014/main" id="{546DBC4B-07BF-44B9-B244-31386BA54191}"/>
              </a:ext>
            </a:extLst>
          </p:cNvPr>
          <p:cNvSpPr txBox="1"/>
          <p:nvPr/>
        </p:nvSpPr>
        <p:spPr>
          <a:xfrm rot="5400000">
            <a:off x="6931993" y="2373349"/>
            <a:ext cx="400110" cy="1655984"/>
          </a:xfrm>
          <a:prstGeom prst="rect">
            <a:avLst/>
          </a:prstGeom>
          <a:noFill/>
          <a:ln>
            <a:noFill/>
          </a:ln>
        </p:spPr>
        <p:txBody>
          <a:bodyPr vert="vert27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</a:rPr>
              <a:t>BNDES</a:t>
            </a:r>
          </a:p>
        </p:txBody>
      </p:sp>
      <p:cxnSp>
        <p:nvCxnSpPr>
          <p:cNvPr id="42" name="Conector de seta reta 41">
            <a:extLst>
              <a:ext uri="{FF2B5EF4-FFF2-40B4-BE49-F238E27FC236}">
                <a16:creationId xmlns:a16="http://schemas.microsoft.com/office/drawing/2014/main" id="{4E265F19-DB05-44D7-8E73-47F700671BCC}"/>
              </a:ext>
            </a:extLst>
          </p:cNvPr>
          <p:cNvCxnSpPr/>
          <p:nvPr/>
        </p:nvCxnSpPr>
        <p:spPr bwMode="auto">
          <a:xfrm flipH="1">
            <a:off x="4881563" y="1851025"/>
            <a:ext cx="3179762" cy="0"/>
          </a:xfrm>
          <a:prstGeom prst="straightConnector1">
            <a:avLst/>
          </a:prstGeom>
          <a:ln w="2857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11">
            <a:extLst>
              <a:ext uri="{FF2B5EF4-FFF2-40B4-BE49-F238E27FC236}">
                <a16:creationId xmlns:a16="http://schemas.microsoft.com/office/drawing/2014/main" id="{5B75BC54-D161-462D-A061-823DDC017E91}"/>
              </a:ext>
            </a:extLst>
          </p:cNvPr>
          <p:cNvSpPr txBox="1"/>
          <p:nvPr/>
        </p:nvSpPr>
        <p:spPr bwMode="auto">
          <a:xfrm rot="5400000">
            <a:off x="6089552" y="1277308"/>
            <a:ext cx="400110" cy="1388021"/>
          </a:xfrm>
          <a:prstGeom prst="rect">
            <a:avLst/>
          </a:prstGeom>
          <a:noFill/>
          <a:ln>
            <a:noFill/>
          </a:ln>
        </p:spPr>
        <p:txBody>
          <a:bodyPr vert="vert27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</a:rPr>
              <a:t>Empresas</a:t>
            </a:r>
          </a:p>
        </p:txBody>
      </p:sp>
      <p:sp>
        <p:nvSpPr>
          <p:cNvPr id="14348" name="CaixaDeTexto 43"/>
          <p:cNvSpPr txBox="1">
            <a:spLocks noChangeArrowheads="1"/>
          </p:cNvSpPr>
          <p:nvPr/>
        </p:nvSpPr>
        <p:spPr bwMode="auto">
          <a:xfrm>
            <a:off x="5359400" y="1497013"/>
            <a:ext cx="2305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 b="1">
                <a:solidFill>
                  <a:srgbClr val="FF6600"/>
                </a:solidFill>
                <a:cs typeface="Tahoma" panose="020B0604030504040204" pitchFamily="34" charset="0"/>
              </a:rPr>
              <a:t>Zona da Interação</a:t>
            </a:r>
          </a:p>
        </p:txBody>
      </p:sp>
      <p:sp>
        <p:nvSpPr>
          <p:cNvPr id="14349" name="CaixaDeTexto 7"/>
          <p:cNvSpPr txBox="1">
            <a:spLocks noChangeArrowheads="1"/>
          </p:cNvSpPr>
          <p:nvPr/>
        </p:nvSpPr>
        <p:spPr bwMode="auto">
          <a:xfrm>
            <a:off x="3208338" y="5921375"/>
            <a:ext cx="273685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b="1">
                <a:solidFill>
                  <a:srgbClr val="000000"/>
                </a:solidFill>
                <a:latin typeface="Calibri" panose="020F0502020204030204" pitchFamily="34" charset="0"/>
              </a:rPr>
              <a:t>Disponibilidade de Financiamento</a:t>
            </a:r>
            <a:endParaRPr lang="pt-BR" altLang="pt-BR" sz="12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85E3185-0854-4C2C-AD15-7C8365D59596}"/>
              </a:ext>
            </a:extLst>
          </p:cNvPr>
          <p:cNvSpPr/>
          <p:nvPr/>
        </p:nvSpPr>
        <p:spPr>
          <a:xfrm>
            <a:off x="3025775" y="6024563"/>
            <a:ext cx="2874963" cy="3238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1108EFC4-4C71-4D87-8687-0446A2FABD8F}"/>
              </a:ext>
            </a:extLst>
          </p:cNvPr>
          <p:cNvCxnSpPr/>
          <p:nvPr/>
        </p:nvCxnSpPr>
        <p:spPr>
          <a:xfrm>
            <a:off x="3135313" y="6215063"/>
            <a:ext cx="266700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56" name="CaixaDeTexto 14"/>
          <p:cNvSpPr txBox="1">
            <a:spLocks noChangeArrowheads="1"/>
          </p:cNvSpPr>
          <p:nvPr/>
        </p:nvSpPr>
        <p:spPr bwMode="auto">
          <a:xfrm>
            <a:off x="711200" y="448627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pt-BR" altLang="pt-BR" sz="28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476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ângulo 45">
            <a:extLst>
              <a:ext uri="{FF2B5EF4-FFF2-40B4-BE49-F238E27FC236}">
                <a16:creationId xmlns:a16="http://schemas.microsoft.com/office/drawing/2014/main" id="{E05A4942-42F0-464A-A6A3-1A9DB3737147}"/>
              </a:ext>
            </a:extLst>
          </p:cNvPr>
          <p:cNvSpPr/>
          <p:nvPr/>
        </p:nvSpPr>
        <p:spPr>
          <a:xfrm>
            <a:off x="7938" y="6767513"/>
            <a:ext cx="9150350" cy="8731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4339" name="Título 1"/>
          <p:cNvSpPr>
            <a:spLocks noGrp="1"/>
          </p:cNvSpPr>
          <p:nvPr>
            <p:ph type="title"/>
          </p:nvPr>
        </p:nvSpPr>
        <p:spPr>
          <a:xfrm>
            <a:off x="457200" y="261938"/>
            <a:ext cx="8229600" cy="669925"/>
          </a:xfrm>
        </p:spPr>
        <p:txBody>
          <a:bodyPr anchor="t"/>
          <a:lstStyle/>
          <a:p>
            <a:r>
              <a:rPr lang="pt-BR" altLang="pt-BR" b="1">
                <a:latin typeface="Tahoma" panose="020B0604030504040204" pitchFamily="34" charset="0"/>
              </a:rPr>
              <a:t>Zona de atuação</a:t>
            </a:r>
          </a:p>
        </p:txBody>
      </p:sp>
      <p:pic>
        <p:nvPicPr>
          <p:cNvPr id="14340" name="Picture 2" descr="https://image.freepik.com/icones-gratis/curva-de-seta-para-baixo-esboco_318-377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1528763"/>
            <a:ext cx="454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39FFC8B5-4613-4F13-831E-30211355E894}"/>
              </a:ext>
            </a:extLst>
          </p:cNvPr>
          <p:cNvSpPr/>
          <p:nvPr/>
        </p:nvSpPr>
        <p:spPr>
          <a:xfrm rot="20207517">
            <a:off x="4324350" y="1643063"/>
            <a:ext cx="944563" cy="1082675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4342" name="Group 1"/>
          <p:cNvGrpSpPr>
            <a:grpSpLocks/>
          </p:cNvGrpSpPr>
          <p:nvPr/>
        </p:nvGrpSpPr>
        <p:grpSpPr bwMode="auto">
          <a:xfrm>
            <a:off x="482600" y="1598613"/>
            <a:ext cx="8115300" cy="4346575"/>
            <a:chOff x="314002" y="1157843"/>
            <a:chExt cx="8115821" cy="5471035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95C4ADE5-FBB5-463C-B271-0BBB091C9317}"/>
                </a:ext>
              </a:extLst>
            </p:cNvPr>
            <p:cNvSpPr txBox="1"/>
            <p:nvPr/>
          </p:nvSpPr>
          <p:spPr>
            <a:xfrm>
              <a:off x="674276" y="1340768"/>
              <a:ext cx="369332" cy="3888432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Recursos</a:t>
              </a:r>
            </a:p>
          </p:txBody>
        </p:sp>
        <p:grpSp>
          <p:nvGrpSpPr>
            <p:cNvPr id="14360" name="Group 66"/>
            <p:cNvGrpSpPr>
              <a:grpSpLocks/>
            </p:cNvGrpSpPr>
            <p:nvPr/>
          </p:nvGrpSpPr>
          <p:grpSpPr bwMode="auto">
            <a:xfrm>
              <a:off x="314002" y="1157843"/>
              <a:ext cx="8115821" cy="5471035"/>
              <a:chOff x="602034" y="1268760"/>
              <a:chExt cx="8115821" cy="5471035"/>
            </a:xfrm>
          </p:grpSpPr>
          <p:graphicFrame>
            <p:nvGraphicFramePr>
              <p:cNvPr id="21" name="Gráfico 20">
                <a:extLst>
                  <a:ext uri="{FF2B5EF4-FFF2-40B4-BE49-F238E27FC236}">
                    <a16:creationId xmlns:a16="http://schemas.microsoft.com/office/drawing/2014/main" id="{D5275F2A-931B-4585-81A6-2C048B7CD529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602034" y="1268760"/>
              <a:ext cx="8115821" cy="429841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CCB84463-7CD8-4AA6-8477-6B50ADD63E5B}"/>
                  </a:ext>
                </a:extLst>
              </p:cNvPr>
              <p:cNvSpPr txBox="1"/>
              <p:nvPr/>
            </p:nvSpPr>
            <p:spPr>
              <a:xfrm rot="5400000">
                <a:off x="2935506" y="193283"/>
                <a:ext cx="448520" cy="38309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</a:rPr>
                  <a:t>Laboratórios Públicos</a:t>
                </a:r>
              </a:p>
            </p:txBody>
          </p:sp>
          <p:cxnSp>
            <p:nvCxnSpPr>
              <p:cNvPr id="23" name="Conector de seta reta 22">
                <a:extLst>
                  <a:ext uri="{FF2B5EF4-FFF2-40B4-BE49-F238E27FC236}">
                    <a16:creationId xmlns:a16="http://schemas.microsoft.com/office/drawing/2014/main" id="{B88A8881-6EE3-4EDB-9664-56BCE5888D56}"/>
                  </a:ext>
                </a:extLst>
              </p:cNvPr>
              <p:cNvCxnSpPr/>
              <p:nvPr/>
            </p:nvCxnSpPr>
            <p:spPr>
              <a:xfrm flipH="1">
                <a:off x="1259301" y="1930159"/>
                <a:ext cx="3888038" cy="0"/>
              </a:xfrm>
              <a:prstGeom prst="straightConnector1">
                <a:avLst/>
              </a:prstGeom>
              <a:ln w="28575" cap="sq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CaixaDeTexto 11">
                <a:extLst>
                  <a:ext uri="{FF2B5EF4-FFF2-40B4-BE49-F238E27FC236}">
                    <a16:creationId xmlns:a16="http://schemas.microsoft.com/office/drawing/2014/main" id="{E01BA0DE-AE5E-43F1-BCEC-756BA2343BBE}"/>
                  </a:ext>
                </a:extLst>
              </p:cNvPr>
              <p:cNvSpPr txBox="1"/>
              <p:nvPr/>
            </p:nvSpPr>
            <p:spPr>
              <a:xfrm rot="5400000">
                <a:off x="2835573" y="-262467"/>
                <a:ext cx="448520" cy="3600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itchFamily="34" charset="0"/>
                  </a:rPr>
                  <a:t>Universidades</a:t>
                </a:r>
              </a:p>
            </p:txBody>
          </p:sp>
          <p:cxnSp>
            <p:nvCxnSpPr>
              <p:cNvPr id="27" name="Conector de seta reta 26">
                <a:extLst>
                  <a:ext uri="{FF2B5EF4-FFF2-40B4-BE49-F238E27FC236}">
                    <a16:creationId xmlns:a16="http://schemas.microsoft.com/office/drawing/2014/main" id="{B80B8C68-3496-4190-AB9C-7BAFE41F00AB}"/>
                  </a:ext>
                </a:extLst>
              </p:cNvPr>
              <p:cNvCxnSpPr/>
              <p:nvPr/>
            </p:nvCxnSpPr>
            <p:spPr>
              <a:xfrm flipH="1">
                <a:off x="1275177" y="1412629"/>
                <a:ext cx="3465735" cy="5994"/>
              </a:xfrm>
              <a:prstGeom prst="straightConnector1">
                <a:avLst/>
              </a:prstGeom>
              <a:ln w="28575" cap="sq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CaixaDeTexto 11">
                <a:extLst>
                  <a:ext uri="{FF2B5EF4-FFF2-40B4-BE49-F238E27FC236}">
                    <a16:creationId xmlns:a16="http://schemas.microsoft.com/office/drawing/2014/main" id="{C6E4D962-BFA2-4CB3-A1EE-953EE7C44849}"/>
                  </a:ext>
                </a:extLst>
              </p:cNvPr>
              <p:cNvSpPr txBox="1"/>
              <p:nvPr/>
            </p:nvSpPr>
            <p:spPr>
              <a:xfrm rot="5400000">
                <a:off x="1562691" y="5644699"/>
                <a:ext cx="690030" cy="12961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dirty="0">
                    <a:solidFill>
                      <a:srgbClr val="005051">
                        <a:lumMod val="75000"/>
                      </a:srgbClr>
                    </a:solidFill>
                    <a:latin typeface="Arial" pitchFamily="34" charset="0"/>
                  </a:rPr>
                  <a:t>Pesquisa Básica</a:t>
                </a:r>
              </a:p>
            </p:txBody>
          </p:sp>
          <p:cxnSp>
            <p:nvCxnSpPr>
              <p:cNvPr id="29" name="Conector de seta reta 17">
                <a:extLst>
                  <a:ext uri="{FF2B5EF4-FFF2-40B4-BE49-F238E27FC236}">
                    <a16:creationId xmlns:a16="http://schemas.microsoft.com/office/drawing/2014/main" id="{8D6A4D68-95D7-4AD5-BD2A-BB09D3209576}"/>
                  </a:ext>
                </a:extLst>
              </p:cNvPr>
              <p:cNvCxnSpPr/>
              <p:nvPr/>
            </p:nvCxnSpPr>
            <p:spPr>
              <a:xfrm flipH="1">
                <a:off x="1259301" y="5874580"/>
                <a:ext cx="1368513" cy="0"/>
              </a:xfrm>
              <a:prstGeom prst="straightConnector1">
                <a:avLst/>
              </a:prstGeom>
              <a:ln w="28575" cap="sq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de seta reta 17">
                <a:extLst>
                  <a:ext uri="{FF2B5EF4-FFF2-40B4-BE49-F238E27FC236}">
                    <a16:creationId xmlns:a16="http://schemas.microsoft.com/office/drawing/2014/main" id="{23835D01-8D9B-467C-969A-1F12B31130B2}"/>
                  </a:ext>
                </a:extLst>
              </p:cNvPr>
              <p:cNvCxnSpPr/>
              <p:nvPr/>
            </p:nvCxnSpPr>
            <p:spPr>
              <a:xfrm flipH="1">
                <a:off x="2556372" y="5874580"/>
                <a:ext cx="2195653" cy="0"/>
              </a:xfrm>
              <a:prstGeom prst="straightConnector1">
                <a:avLst/>
              </a:prstGeom>
              <a:ln w="28575" cap="sq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CaixaDeTexto 11">
                <a:extLst>
                  <a:ext uri="{FF2B5EF4-FFF2-40B4-BE49-F238E27FC236}">
                    <a16:creationId xmlns:a16="http://schemas.microsoft.com/office/drawing/2014/main" id="{AAC89314-AD1B-4C0C-8531-1F310B55C35A}"/>
                  </a:ext>
                </a:extLst>
              </p:cNvPr>
              <p:cNvSpPr txBox="1"/>
              <p:nvPr/>
            </p:nvSpPr>
            <p:spPr>
              <a:xfrm rot="5400000">
                <a:off x="3447639" y="5248655"/>
                <a:ext cx="448520" cy="2088232"/>
              </a:xfrm>
              <a:prstGeom prst="rect">
                <a:avLst/>
              </a:prstGeom>
              <a:noFill/>
            </p:spPr>
            <p:txBody>
              <a:bodyPr vert="vert27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dirty="0">
                    <a:solidFill>
                      <a:srgbClr val="78E03D">
                        <a:lumMod val="75000"/>
                      </a:srgbClr>
                    </a:solidFill>
                    <a:latin typeface="Arial" pitchFamily="34" charset="0"/>
                  </a:rPr>
                  <a:t>Pesquisa Aplicada</a:t>
                </a:r>
              </a:p>
            </p:txBody>
          </p:sp>
          <p:sp>
            <p:nvSpPr>
              <p:cNvPr id="32" name="CaixaDeTexto 11">
                <a:extLst>
                  <a:ext uri="{FF2B5EF4-FFF2-40B4-BE49-F238E27FC236}">
                    <a16:creationId xmlns:a16="http://schemas.microsoft.com/office/drawing/2014/main" id="{BB804D5B-513A-4E2C-8901-3C101D96557C}"/>
                  </a:ext>
                </a:extLst>
              </p:cNvPr>
              <p:cNvSpPr txBox="1"/>
              <p:nvPr/>
            </p:nvSpPr>
            <p:spPr>
              <a:xfrm rot="5400000">
                <a:off x="5478955" y="5428675"/>
                <a:ext cx="690029" cy="17281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dirty="0">
                    <a:solidFill>
                      <a:srgbClr val="6950A1">
                        <a:lumMod val="75000"/>
                      </a:srgbClr>
                    </a:solidFill>
                    <a:latin typeface="Arial" pitchFamily="34" charset="0"/>
                  </a:rPr>
                  <a:t>Desenvolvimento Tecnológico</a:t>
                </a:r>
              </a:p>
            </p:txBody>
          </p:sp>
          <p:sp>
            <p:nvSpPr>
              <p:cNvPr id="33" name="CaixaDeTexto 11">
                <a:extLst>
                  <a:ext uri="{FF2B5EF4-FFF2-40B4-BE49-F238E27FC236}">
                    <a16:creationId xmlns:a16="http://schemas.microsoft.com/office/drawing/2014/main" id="{614A1AFA-7C08-4907-B6CB-C374FCF41B10}"/>
                  </a:ext>
                </a:extLst>
              </p:cNvPr>
              <p:cNvSpPr txBox="1"/>
              <p:nvPr/>
            </p:nvSpPr>
            <p:spPr>
              <a:xfrm rot="5400000">
                <a:off x="7185938" y="5488273"/>
                <a:ext cx="774854" cy="1728190"/>
              </a:xfrm>
              <a:prstGeom prst="rect">
                <a:avLst/>
              </a:prstGeom>
              <a:noFill/>
            </p:spPr>
            <p:txBody>
              <a:bodyPr vert="vert27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dirty="0">
                    <a:solidFill>
                      <a:srgbClr val="FFBF00"/>
                    </a:solidFill>
                    <a:latin typeface="Arial" pitchFamily="34" charset="0"/>
                  </a:rPr>
                  <a:t>Introdução no Mercado</a:t>
                </a:r>
              </a:p>
            </p:txBody>
          </p:sp>
          <p:cxnSp>
            <p:nvCxnSpPr>
              <p:cNvPr id="34" name="Conector de seta reta 17">
                <a:extLst>
                  <a:ext uri="{FF2B5EF4-FFF2-40B4-BE49-F238E27FC236}">
                    <a16:creationId xmlns:a16="http://schemas.microsoft.com/office/drawing/2014/main" id="{9D0B2BAD-2B08-4978-921D-B0D3C2371B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21861" y="5876578"/>
                <a:ext cx="2214704" cy="0"/>
              </a:xfrm>
              <a:prstGeom prst="straightConnector1">
                <a:avLst/>
              </a:prstGeom>
              <a:ln w="28575" cap="sq">
                <a:solidFill>
                  <a:schemeClr val="accent3">
                    <a:lumMod val="75000"/>
                  </a:schemeClr>
                </a:solidFill>
                <a:prstDash val="solid"/>
                <a:miter lim="800000"/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de seta reta 17">
                <a:extLst>
                  <a:ext uri="{FF2B5EF4-FFF2-40B4-BE49-F238E27FC236}">
                    <a16:creationId xmlns:a16="http://schemas.microsoft.com/office/drawing/2014/main" id="{A9BBDE05-F066-4425-B137-A58B020EDD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96876" y="5874580"/>
                <a:ext cx="1347874" cy="1999"/>
              </a:xfrm>
              <a:prstGeom prst="straightConnector1">
                <a:avLst/>
              </a:prstGeom>
              <a:ln w="28575" cap="sq">
                <a:solidFill>
                  <a:schemeClr val="accent4"/>
                </a:solidFill>
                <a:prstDash val="solid"/>
                <a:miter lim="800000"/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361" name="CaixaDeTexto 31"/>
            <p:cNvSpPr txBox="1">
              <a:spLocks noChangeArrowheads="1"/>
            </p:cNvSpPr>
            <p:nvPr/>
          </p:nvSpPr>
          <p:spPr bwMode="auto">
            <a:xfrm>
              <a:off x="971599" y="5456257"/>
              <a:ext cx="6912768" cy="291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200" b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Technology Readiness Levels - TRL</a:t>
              </a:r>
            </a:p>
          </p:txBody>
        </p:sp>
      </p:grpSp>
      <p:cxnSp>
        <p:nvCxnSpPr>
          <p:cNvPr id="42" name="Conector de seta reta 41">
            <a:extLst>
              <a:ext uri="{FF2B5EF4-FFF2-40B4-BE49-F238E27FC236}">
                <a16:creationId xmlns:a16="http://schemas.microsoft.com/office/drawing/2014/main" id="{4E265F19-DB05-44D7-8E73-47F700671BCC}"/>
              </a:ext>
            </a:extLst>
          </p:cNvPr>
          <p:cNvCxnSpPr/>
          <p:nvPr/>
        </p:nvCxnSpPr>
        <p:spPr bwMode="auto">
          <a:xfrm flipH="1">
            <a:off x="4881563" y="1851025"/>
            <a:ext cx="3179762" cy="0"/>
          </a:xfrm>
          <a:prstGeom prst="straightConnector1">
            <a:avLst/>
          </a:prstGeom>
          <a:ln w="2857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11">
            <a:extLst>
              <a:ext uri="{FF2B5EF4-FFF2-40B4-BE49-F238E27FC236}">
                <a16:creationId xmlns:a16="http://schemas.microsoft.com/office/drawing/2014/main" id="{5B75BC54-D161-462D-A061-823DDC017E91}"/>
              </a:ext>
            </a:extLst>
          </p:cNvPr>
          <p:cNvSpPr txBox="1"/>
          <p:nvPr/>
        </p:nvSpPr>
        <p:spPr bwMode="auto">
          <a:xfrm rot="5400000">
            <a:off x="6089552" y="1277308"/>
            <a:ext cx="400110" cy="1388021"/>
          </a:xfrm>
          <a:prstGeom prst="rect">
            <a:avLst/>
          </a:prstGeom>
          <a:noFill/>
          <a:ln>
            <a:noFill/>
          </a:ln>
        </p:spPr>
        <p:txBody>
          <a:bodyPr vert="vert27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</a:rPr>
              <a:t>Empresas</a:t>
            </a:r>
          </a:p>
        </p:txBody>
      </p:sp>
      <p:sp>
        <p:nvSpPr>
          <p:cNvPr id="14348" name="CaixaDeTexto 43"/>
          <p:cNvSpPr txBox="1">
            <a:spLocks noChangeArrowheads="1"/>
          </p:cNvSpPr>
          <p:nvPr/>
        </p:nvSpPr>
        <p:spPr bwMode="auto">
          <a:xfrm>
            <a:off x="5359400" y="1497013"/>
            <a:ext cx="2305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FF6600"/>
                </a:solidFill>
                <a:cs typeface="Tahoma" panose="020B0604030504040204" pitchFamily="34" charset="0"/>
              </a:rPr>
              <a:t>Zona da Interação</a:t>
            </a:r>
          </a:p>
        </p:txBody>
      </p:sp>
      <p:sp>
        <p:nvSpPr>
          <p:cNvPr id="14349" name="CaixaDeTexto 7"/>
          <p:cNvSpPr txBox="1">
            <a:spLocks noChangeArrowheads="1"/>
          </p:cNvSpPr>
          <p:nvPr/>
        </p:nvSpPr>
        <p:spPr bwMode="auto">
          <a:xfrm>
            <a:off x="3208338" y="5921375"/>
            <a:ext cx="273685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b="1">
                <a:solidFill>
                  <a:srgbClr val="000000"/>
                </a:solidFill>
                <a:latin typeface="Calibri" panose="020F0502020204030204" pitchFamily="34" charset="0"/>
              </a:rPr>
              <a:t>Disponibilidade de Financiamento</a:t>
            </a:r>
            <a:endParaRPr lang="pt-BR" altLang="pt-BR" sz="12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85E3185-0854-4C2C-AD15-7C8365D59596}"/>
              </a:ext>
            </a:extLst>
          </p:cNvPr>
          <p:cNvSpPr/>
          <p:nvPr/>
        </p:nvSpPr>
        <p:spPr>
          <a:xfrm>
            <a:off x="3025775" y="6024563"/>
            <a:ext cx="2874963" cy="3238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1108EFC4-4C71-4D87-8687-0446A2FABD8F}"/>
              </a:ext>
            </a:extLst>
          </p:cNvPr>
          <p:cNvCxnSpPr/>
          <p:nvPr/>
        </p:nvCxnSpPr>
        <p:spPr>
          <a:xfrm>
            <a:off x="3135313" y="6215063"/>
            <a:ext cx="266700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56" name="CaixaDeTexto 14"/>
          <p:cNvSpPr txBox="1">
            <a:spLocks noChangeArrowheads="1"/>
          </p:cNvSpPr>
          <p:nvPr/>
        </p:nvSpPr>
        <p:spPr bwMode="auto">
          <a:xfrm>
            <a:off x="711200" y="448627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pt-BR" altLang="pt-BR" sz="28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135738" y="1287349"/>
            <a:ext cx="6901175" cy="336745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Arco 4"/>
          <p:cNvSpPr/>
          <p:nvPr/>
        </p:nvSpPr>
        <p:spPr>
          <a:xfrm rot="10800000">
            <a:off x="1139825" y="1554470"/>
            <a:ext cx="7808166" cy="1388513"/>
          </a:xfrm>
          <a:prstGeom prst="arc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Arco 46"/>
          <p:cNvSpPr/>
          <p:nvPr/>
        </p:nvSpPr>
        <p:spPr>
          <a:xfrm rot="10800000" flipV="1">
            <a:off x="1132254" y="4002937"/>
            <a:ext cx="7808166" cy="1275587"/>
          </a:xfrm>
          <a:prstGeom prst="arc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/>
          <p:cNvCxnSpPr/>
          <p:nvPr/>
        </p:nvCxnSpPr>
        <p:spPr>
          <a:xfrm>
            <a:off x="5027613" y="2942259"/>
            <a:ext cx="301534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5027613" y="4003857"/>
            <a:ext cx="301534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866" name="Picture 2" descr="http://www.finep.gov.br/templates/interagi-finep/images/logo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145" y="1802578"/>
            <a:ext cx="12573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267583" y="316265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105161" y="3480291"/>
            <a:ext cx="1016174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Impact" panose="020B0806030902050204" pitchFamily="34" charset="0"/>
              </a:rPr>
              <a:t>CT Infra</a:t>
            </a:r>
          </a:p>
        </p:txBody>
      </p:sp>
      <p:sp>
        <p:nvSpPr>
          <p:cNvPr id="17" name="CaixaDeTexto 16"/>
          <p:cNvSpPr txBox="1"/>
          <p:nvPr/>
        </p:nvSpPr>
        <p:spPr>
          <a:xfrm rot="269229">
            <a:off x="2448575" y="278922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pt-BR" sz="14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 Black" panose="020B0A04020102020204" pitchFamily="34" charset="0"/>
              </a:rPr>
              <a:t>Parques Tecnológicos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101568" y="332565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pt-BR" sz="2800" b="1" dirty="0">
                <a:solidFill>
                  <a:srgbClr val="0070C0"/>
                </a:solidFill>
              </a:rPr>
              <a:t>Finep Startup</a:t>
            </a:r>
          </a:p>
        </p:txBody>
      </p:sp>
      <p:sp>
        <p:nvSpPr>
          <p:cNvPr id="14336" name="CaixaDeTexto 14335"/>
          <p:cNvSpPr txBox="1"/>
          <p:nvPr/>
        </p:nvSpPr>
        <p:spPr>
          <a:xfrm>
            <a:off x="2309552" y="318720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pt-BR" sz="24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Berlin Sans FB Demi" panose="020E0802020502020306" pitchFamily="34" charset="0"/>
              </a:rPr>
              <a:t>Centelha</a:t>
            </a:r>
          </a:p>
        </p:txBody>
      </p:sp>
      <p:sp>
        <p:nvSpPr>
          <p:cNvPr id="14337" name="CaixaDeTexto 14336"/>
          <p:cNvSpPr txBox="1"/>
          <p:nvPr/>
        </p:nvSpPr>
        <p:spPr>
          <a:xfrm>
            <a:off x="4840160" y="292176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pt-BR" sz="3200" b="1" i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Tecnova</a:t>
            </a:r>
            <a:endParaRPr lang="pt-BR" sz="3200" b="1" i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338" name="CaixaDeTexto 14337"/>
          <p:cNvSpPr txBox="1"/>
          <p:nvPr/>
        </p:nvSpPr>
        <p:spPr>
          <a:xfrm>
            <a:off x="5989347" y="3254055"/>
            <a:ext cx="1461584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pt-BR" sz="2400" b="1" dirty="0">
                <a:solidFill>
                  <a:srgbClr val="DD4F05"/>
                </a:solidFill>
                <a:latin typeface="Bookman Old Style" panose="02050604050505020204" pitchFamily="18" charset="0"/>
              </a:rPr>
              <a:t>Crédito</a:t>
            </a:r>
          </a:p>
        </p:txBody>
      </p:sp>
      <p:sp>
        <p:nvSpPr>
          <p:cNvPr id="14341" name="CaixaDeTexto 14340"/>
          <p:cNvSpPr txBox="1"/>
          <p:nvPr/>
        </p:nvSpPr>
        <p:spPr>
          <a:xfrm>
            <a:off x="6519359" y="273819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pt-BR" sz="1400" b="1" dirty="0">
                <a:solidFill>
                  <a:schemeClr val="accent1"/>
                </a:solidFill>
              </a:rPr>
              <a:t>Finep Conecta</a:t>
            </a:r>
          </a:p>
        </p:txBody>
      </p:sp>
      <p:sp>
        <p:nvSpPr>
          <p:cNvPr id="64" name="CaixaDeTexto 63"/>
          <p:cNvSpPr txBox="1"/>
          <p:nvPr/>
        </p:nvSpPr>
        <p:spPr>
          <a:xfrm>
            <a:off x="973067" y="243554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pt-BR" sz="1200" b="1" dirty="0">
                <a:solidFill>
                  <a:schemeClr val="accent1"/>
                </a:solidFill>
              </a:rPr>
              <a:t>Finep </a:t>
            </a:r>
          </a:p>
          <a:p>
            <a:pPr algn="ctr"/>
            <a:r>
              <a:rPr lang="pt-BR" sz="1200" b="1" dirty="0">
                <a:solidFill>
                  <a:schemeClr val="accent1"/>
                </a:solidFill>
              </a:rPr>
              <a:t>Conecta</a:t>
            </a:r>
          </a:p>
        </p:txBody>
      </p:sp>
      <p:sp>
        <p:nvSpPr>
          <p:cNvPr id="14343" name="Elipse 14342"/>
          <p:cNvSpPr/>
          <p:nvPr/>
        </p:nvSpPr>
        <p:spPr>
          <a:xfrm>
            <a:off x="6255188" y="3088676"/>
            <a:ext cx="1456860" cy="21891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344" name="Elipse 14343"/>
          <p:cNvSpPr/>
          <p:nvPr/>
        </p:nvSpPr>
        <p:spPr>
          <a:xfrm>
            <a:off x="1155700" y="2697309"/>
            <a:ext cx="547739" cy="44385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346" name="Conector de Seta Reta 14345"/>
          <p:cNvCxnSpPr>
            <a:stCxn id="14343" idx="2"/>
          </p:cNvCxnSpPr>
          <p:nvPr/>
        </p:nvCxnSpPr>
        <p:spPr>
          <a:xfrm flipH="1" flipV="1">
            <a:off x="1703440" y="2902543"/>
            <a:ext cx="4551748" cy="295590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619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251520" y="202529"/>
            <a:ext cx="8647321" cy="750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Modalidades</a:t>
            </a:r>
            <a:r>
              <a:rPr lang="en-US" dirty="0"/>
              <a:t> de </a:t>
            </a:r>
            <a:r>
              <a:rPr lang="en-US" dirty="0" err="1"/>
              <a:t>Apoio</a:t>
            </a:r>
            <a:r>
              <a:rPr lang="en-US" dirty="0"/>
              <a:t> da </a:t>
            </a:r>
            <a:r>
              <a:rPr lang="en-US" dirty="0" err="1"/>
              <a:t>Finep</a:t>
            </a:r>
            <a:endParaRPr lang="en-US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/>
          <a:srcRect l="21337" t="21369" r="20959" b="11025"/>
          <a:stretch/>
        </p:blipFill>
        <p:spPr>
          <a:xfrm>
            <a:off x="702191" y="1352044"/>
            <a:ext cx="7745978" cy="47501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7090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468312" y="189644"/>
            <a:ext cx="8229600" cy="887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Não Reembolsável</a:t>
            </a:r>
          </a:p>
          <a:p>
            <a:r>
              <a:rPr lang="pt-BR" dirty="0"/>
              <a:t>Apoio às Universidades</a:t>
            </a:r>
          </a:p>
        </p:txBody>
      </p:sp>
      <p:sp>
        <p:nvSpPr>
          <p:cNvPr id="27" name="Retângulo de cantos arredondados 26"/>
          <p:cNvSpPr/>
          <p:nvPr/>
        </p:nvSpPr>
        <p:spPr>
          <a:xfrm>
            <a:off x="468313" y="1806575"/>
            <a:ext cx="2286000" cy="107632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400" b="1" dirty="0"/>
              <a:t>Universidades Federais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2117725" y="4543425"/>
            <a:ext cx="2287588" cy="107632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b="1" dirty="0"/>
              <a:t>2.500 projetos</a:t>
            </a:r>
          </a:p>
          <a:p>
            <a:pPr algn="ctr" eaLnBrk="1" hangingPunct="1">
              <a:defRPr/>
            </a:pPr>
            <a:r>
              <a:rPr lang="pt-BR" b="1" dirty="0"/>
              <a:t>R$3,2 bilhões</a:t>
            </a:r>
          </a:p>
        </p:txBody>
      </p:sp>
      <p:sp>
        <p:nvSpPr>
          <p:cNvPr id="29" name="Retângulo de cantos arredondados 28"/>
          <p:cNvSpPr/>
          <p:nvPr/>
        </p:nvSpPr>
        <p:spPr>
          <a:xfrm>
            <a:off x="1314450" y="3127375"/>
            <a:ext cx="2287588" cy="107632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/>
              <a:t>68 universidades apoiadas                 (99% das existentes)</a:t>
            </a:r>
          </a:p>
        </p:txBody>
      </p:sp>
      <p:sp>
        <p:nvSpPr>
          <p:cNvPr id="30" name="Seta dobrada para cima 29"/>
          <p:cNvSpPr/>
          <p:nvPr/>
        </p:nvSpPr>
        <p:spPr>
          <a:xfrm rot="5400000">
            <a:off x="514350" y="2970213"/>
            <a:ext cx="650875" cy="742950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Seta dobrada para cima 30"/>
          <p:cNvSpPr/>
          <p:nvPr/>
        </p:nvSpPr>
        <p:spPr>
          <a:xfrm rot="5400000">
            <a:off x="1285082" y="4283869"/>
            <a:ext cx="652462" cy="742950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Retângulo de cantos arredondados 31"/>
          <p:cNvSpPr/>
          <p:nvPr/>
        </p:nvSpPr>
        <p:spPr>
          <a:xfrm>
            <a:off x="4889500" y="1806575"/>
            <a:ext cx="2286000" cy="1076325"/>
          </a:xfrm>
          <a:prstGeom prst="roundRect">
            <a:avLst/>
          </a:prstGeom>
          <a:solidFill>
            <a:srgbClr val="FFC000"/>
          </a:solidFill>
          <a:ln>
            <a:solidFill>
              <a:srgbClr val="0050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400" b="1" dirty="0">
                <a:solidFill>
                  <a:schemeClr val="accent6"/>
                </a:solidFill>
              </a:rPr>
              <a:t>Universidades Estaduais</a:t>
            </a:r>
          </a:p>
        </p:txBody>
      </p:sp>
      <p:sp>
        <p:nvSpPr>
          <p:cNvPr id="33" name="Retângulo de cantos arredondados 32"/>
          <p:cNvSpPr/>
          <p:nvPr/>
        </p:nvSpPr>
        <p:spPr>
          <a:xfrm>
            <a:off x="6599238" y="4543425"/>
            <a:ext cx="2286000" cy="1076325"/>
          </a:xfrm>
          <a:prstGeom prst="roundRect">
            <a:avLst/>
          </a:prstGeom>
          <a:solidFill>
            <a:srgbClr val="FFC000"/>
          </a:solidFill>
          <a:ln>
            <a:solidFill>
              <a:srgbClr val="0050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b="1" dirty="0">
                <a:solidFill>
                  <a:schemeClr val="accent6"/>
                </a:solidFill>
              </a:rPr>
              <a:t>703 projetos</a:t>
            </a:r>
          </a:p>
          <a:p>
            <a:pPr algn="ctr" eaLnBrk="1" hangingPunct="1">
              <a:defRPr/>
            </a:pPr>
            <a:r>
              <a:rPr lang="pt-BR" b="1" dirty="0">
                <a:solidFill>
                  <a:schemeClr val="accent6"/>
                </a:solidFill>
              </a:rPr>
              <a:t>R$900 milhões</a:t>
            </a:r>
          </a:p>
        </p:txBody>
      </p:sp>
      <p:sp>
        <p:nvSpPr>
          <p:cNvPr id="35" name="Retângulo de cantos arredondados 34"/>
          <p:cNvSpPr/>
          <p:nvPr/>
        </p:nvSpPr>
        <p:spPr>
          <a:xfrm>
            <a:off x="5856288" y="3127375"/>
            <a:ext cx="2287587" cy="1076325"/>
          </a:xfrm>
          <a:prstGeom prst="roundRect">
            <a:avLst/>
          </a:prstGeom>
          <a:solidFill>
            <a:srgbClr val="FFC000"/>
          </a:solidFill>
          <a:ln>
            <a:solidFill>
              <a:srgbClr val="0050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accent6"/>
                </a:solidFill>
              </a:rPr>
              <a:t>43 universidades apoiadas                       (95% das existentes)</a:t>
            </a:r>
          </a:p>
        </p:txBody>
      </p:sp>
      <p:sp>
        <p:nvSpPr>
          <p:cNvPr id="36" name="Seta dobrada para cima 35"/>
          <p:cNvSpPr/>
          <p:nvPr/>
        </p:nvSpPr>
        <p:spPr>
          <a:xfrm rot="5400000">
            <a:off x="5023644" y="2971006"/>
            <a:ext cx="650875" cy="741363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Seta dobrada para cima 36"/>
          <p:cNvSpPr/>
          <p:nvPr/>
        </p:nvSpPr>
        <p:spPr>
          <a:xfrm rot="5400000">
            <a:off x="5765007" y="4283869"/>
            <a:ext cx="652462" cy="742950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CaixaDeTexto 5"/>
          <p:cNvSpPr txBox="1">
            <a:spLocks noChangeArrowheads="1"/>
          </p:cNvSpPr>
          <p:nvPr/>
        </p:nvSpPr>
        <p:spPr bwMode="auto">
          <a:xfrm>
            <a:off x="285750" y="1291798"/>
            <a:ext cx="7913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>
                <a:solidFill>
                  <a:schemeClr val="accent6"/>
                </a:solidFill>
                <a:latin typeface="+mj-lt"/>
                <a:cs typeface="Tahoma" pitchFamily="34" charset="0"/>
              </a:rPr>
              <a:t>Nos últimos 13 anos...</a:t>
            </a:r>
          </a:p>
        </p:txBody>
      </p:sp>
      <p:sp>
        <p:nvSpPr>
          <p:cNvPr id="39" name="CaixaDeTexto 6"/>
          <p:cNvSpPr txBox="1">
            <a:spLocks noChangeArrowheads="1"/>
          </p:cNvSpPr>
          <p:nvPr/>
        </p:nvSpPr>
        <p:spPr bwMode="auto">
          <a:xfrm>
            <a:off x="51306" y="5702896"/>
            <a:ext cx="8845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>
                <a:solidFill>
                  <a:schemeClr val="accent6"/>
                </a:solidFill>
                <a:latin typeface="+mj-lt"/>
                <a:cs typeface="Tahoma" pitchFamily="34" charset="0"/>
              </a:rPr>
              <a:t>- 	Além disso a Finep apoiou 33 Universidades Comunitárias por meio de 157 projetos 	totalizando R$217 milhões.  </a:t>
            </a:r>
          </a:p>
        </p:txBody>
      </p:sp>
    </p:spTree>
    <p:extLst>
      <p:ext uri="{BB962C8B-B14F-4D97-AF65-F5344CB8AC3E}">
        <p14:creationId xmlns:p14="http://schemas.microsoft.com/office/powerpoint/2010/main" val="2137445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260350" y="1276350"/>
            <a:ext cx="8632825" cy="1600200"/>
          </a:xfrm>
        </p:spPr>
        <p:txBody>
          <a:bodyPr/>
          <a:lstStyle/>
          <a:p>
            <a:pPr marL="179388" indent="-179388" algn="just" eaLnBrk="1" hangingPunct="1">
              <a:lnSpc>
                <a:spcPts val="2200"/>
              </a:lnSpc>
              <a:spcBef>
                <a:spcPct val="0"/>
              </a:spcBef>
              <a:defRPr/>
            </a:pPr>
            <a:r>
              <a:rPr lang="pt-BR" altLang="pt-BR" sz="1600" dirty="0">
                <a:cs typeface="Tahoma" panose="020B0604030504040204" pitchFamily="34" charset="0"/>
              </a:rPr>
              <a:t>O Fundo de Infraestrutura – CT-INFRA, instituído pela Lei Nº 10.197, de 14 de fevereiro de 2001, dispõe sobre o financiamento a projetos de implantação e recuperação de infraestrutura de pesquisa nas instituições de ensino superior e de pesquisa.</a:t>
            </a:r>
          </a:p>
          <a:p>
            <a:pPr marL="179388" indent="-179388" algn="just" eaLnBrk="1" hangingPunct="1">
              <a:lnSpc>
                <a:spcPts val="2200"/>
              </a:lnSpc>
              <a:spcBef>
                <a:spcPct val="0"/>
              </a:spcBef>
              <a:defRPr/>
            </a:pPr>
            <a:r>
              <a:rPr lang="pt-BR" altLang="pt-BR" sz="1600" dirty="0">
                <a:cs typeface="Tahoma" panose="020B0604030504040204" pitchFamily="34" charset="0"/>
              </a:rPr>
              <a:t>Desde 2001 a Finep apoiou mais de R$3,5 bilhões em recursos CT-INFRA para quase 1800 projetos.</a:t>
            </a:r>
          </a:p>
          <a:p>
            <a:pPr marL="179388" indent="-179388" algn="just" eaLnBrk="1" hangingPunct="1">
              <a:lnSpc>
                <a:spcPts val="2200"/>
              </a:lnSpc>
              <a:spcBef>
                <a:spcPct val="0"/>
              </a:spcBef>
              <a:defRPr/>
            </a:pPr>
            <a:endParaRPr lang="pt-BR" altLang="pt-BR" sz="1600" dirty="0">
              <a:cs typeface="Tahoma" panose="020B0604030504040204" pitchFamily="34" charset="0"/>
            </a:endParaRPr>
          </a:p>
          <a:p>
            <a:pPr marL="0" indent="0" algn="just" eaLnBrk="1" hangingPunct="1">
              <a:lnSpc>
                <a:spcPts val="22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altLang="pt-BR" sz="1600" dirty="0">
              <a:latin typeface="Tahoma" panose="020B0604030504040204" pitchFamily="34" charset="0"/>
            </a:endParaRPr>
          </a:p>
        </p:txBody>
      </p:sp>
      <p:sp>
        <p:nvSpPr>
          <p:cNvPr id="14339" name="Título 1"/>
          <p:cNvSpPr txBox="1">
            <a:spLocks/>
          </p:cNvSpPr>
          <p:nvPr/>
        </p:nvSpPr>
        <p:spPr bwMode="auto">
          <a:xfrm>
            <a:off x="250825" y="7938"/>
            <a:ext cx="88931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>
                <a:solidFill>
                  <a:schemeClr val="accent1"/>
                </a:solidFill>
              </a:rPr>
              <a:t>Fundo de Infraestrutura – CT-Infra </a:t>
            </a:r>
          </a:p>
        </p:txBody>
      </p:sp>
      <p:sp>
        <p:nvSpPr>
          <p:cNvPr id="14342" name="Retângulo 8"/>
          <p:cNvSpPr>
            <a:spLocks noChangeArrowheads="1"/>
          </p:cNvSpPr>
          <p:nvPr/>
        </p:nvSpPr>
        <p:spPr bwMode="auto">
          <a:xfrm>
            <a:off x="6660071" y="2992438"/>
            <a:ext cx="1770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DD4F05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R$ 510 Mi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DD4F05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nos últimos 5 anos </a:t>
            </a:r>
            <a:endParaRPr lang="pt-BR" altLang="pt-BR" sz="1400" b="1" dirty="0">
              <a:solidFill>
                <a:srgbClr val="DD4F05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263640" y="3507170"/>
            <a:ext cx="2276221" cy="2788856"/>
          </a:xfrm>
          <a:prstGeom prst="rect">
            <a:avLst/>
          </a:prstGeom>
          <a:solidFill>
            <a:srgbClr val="DD4F05">
              <a:alpha val="10000"/>
            </a:srgbClr>
          </a:solidFill>
          <a:ln w="19050" cap="sq">
            <a:noFill/>
            <a:prstDash val="dash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Gráfico 4"/>
          <p:cNvGraphicFramePr/>
          <p:nvPr/>
        </p:nvGraphicFramePr>
        <p:xfrm>
          <a:off x="564071" y="2627694"/>
          <a:ext cx="8030654" cy="3668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0810863"/>
      </p:ext>
    </p:extLst>
  </p:cSld>
  <p:clrMapOvr>
    <a:masterClrMapping/>
  </p:clrMapOvr>
  <p:transition>
    <p:cut/>
  </p:transition>
</p:sld>
</file>

<file path=ppt/theme/theme1.xml><?xml version="1.0" encoding="utf-8"?>
<a:theme xmlns:a="http://schemas.openxmlformats.org/drawingml/2006/main" name="Office Theme">
  <a:themeElements>
    <a:clrScheme name="Finep">
      <a:dk1>
        <a:sysClr val="windowText" lastClr="000000"/>
      </a:dk1>
      <a:lt1>
        <a:sysClr val="window" lastClr="FFFFFF"/>
      </a:lt1>
      <a:dk2>
        <a:srgbClr val="005051"/>
      </a:dk2>
      <a:lt2>
        <a:srgbClr val="8A8C8E"/>
      </a:lt2>
      <a:accent1>
        <a:srgbClr val="DD4F05"/>
      </a:accent1>
      <a:accent2>
        <a:srgbClr val="0098BA"/>
      </a:accent2>
      <a:accent3>
        <a:srgbClr val="6950A1"/>
      </a:accent3>
      <a:accent4>
        <a:srgbClr val="FFBF00"/>
      </a:accent4>
      <a:accent5>
        <a:srgbClr val="78E03D"/>
      </a:accent5>
      <a:accent6>
        <a:srgbClr val="005051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Autofit/>
      </a:bodyPr>
      <a:lstStyle>
        <a:defPPr algn="ctr">
          <a:defRPr sz="2800" b="1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Finep">
      <a:dk1>
        <a:sysClr val="windowText" lastClr="000000"/>
      </a:dk1>
      <a:lt1>
        <a:sysClr val="window" lastClr="FFFFFF"/>
      </a:lt1>
      <a:dk2>
        <a:srgbClr val="005051"/>
      </a:dk2>
      <a:lt2>
        <a:srgbClr val="8A8C8E"/>
      </a:lt2>
      <a:accent1>
        <a:srgbClr val="DD4F05"/>
      </a:accent1>
      <a:accent2>
        <a:srgbClr val="0098BA"/>
      </a:accent2>
      <a:accent3>
        <a:srgbClr val="6950A1"/>
      </a:accent3>
      <a:accent4>
        <a:srgbClr val="FFBF00"/>
      </a:accent4>
      <a:accent5>
        <a:srgbClr val="78E03D"/>
      </a:accent5>
      <a:accent6>
        <a:srgbClr val="005051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Autofit/>
      </a:bodyPr>
      <a:lstStyle>
        <a:defPPr algn="ctr">
          <a:defRPr sz="2800" b="1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3864</TotalTime>
  <Words>2254</Words>
  <Application>Microsoft Office PowerPoint</Application>
  <PresentationFormat>Apresentação na tela (4:3)</PresentationFormat>
  <Paragraphs>310</Paragraphs>
  <Slides>39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39</vt:i4>
      </vt:variant>
    </vt:vector>
  </HeadingPairs>
  <TitlesOfParts>
    <vt:vector size="53" baseType="lpstr">
      <vt:lpstr>Arial</vt:lpstr>
      <vt:lpstr>Arial Black</vt:lpstr>
      <vt:lpstr>Berlin Sans FB Demi</vt:lpstr>
      <vt:lpstr>Bookman Old Style</vt:lpstr>
      <vt:lpstr>Calibri</vt:lpstr>
      <vt:lpstr>Futura Bk BT</vt:lpstr>
      <vt:lpstr>Impact</vt:lpstr>
      <vt:lpstr>Source Sans Pro</vt:lpstr>
      <vt:lpstr>Tahoma</vt:lpstr>
      <vt:lpstr>TimesNewRomanPS-BoldItalicMT</vt:lpstr>
      <vt:lpstr>TimesNewRomanPS-ItalicMT</vt:lpstr>
      <vt:lpstr>TimesNewRomanPSMT</vt:lpstr>
      <vt:lpstr>Office Theme</vt:lpstr>
      <vt:lpstr>1_Office Theme</vt:lpstr>
      <vt:lpstr> </vt:lpstr>
      <vt:lpstr>Nível de Maturidade Tecnológica</vt:lpstr>
      <vt:lpstr>FINEP       MCTIC</vt:lpstr>
      <vt:lpstr>Apresentação do PowerPoint</vt:lpstr>
      <vt:lpstr>Zona de atuação</vt:lpstr>
      <vt:lpstr>Zona de atuação</vt:lpstr>
      <vt:lpstr>Apresentação do PowerPoint</vt:lpstr>
      <vt:lpstr>Apresentação do PowerPoint</vt:lpstr>
      <vt:lpstr>Apresentação do PowerPoint</vt:lpstr>
      <vt:lpstr>Detalhamento do Apoio Finep/CT-INFRA</vt:lpstr>
      <vt:lpstr>Ações Realizadas nos Últimos 5 Anos</vt:lpstr>
      <vt:lpstr>CT-INFRA – Apoio para N+NE+CO</vt:lpstr>
      <vt:lpstr>CT-INFRA – Apoio para N+NE+CO</vt:lpstr>
      <vt:lpstr>Chamada Pública Ação Transversal – SOS Equipamentos</vt:lpstr>
      <vt:lpstr>Chamada Pública Ação Transversal – SOS Equipamentos</vt:lpstr>
      <vt:lpstr>Chamada Pública Ação Transversal – SOS Equipamentos</vt:lpstr>
      <vt:lpstr>Não Reembolsável Apoio a Parques Tecnológicos </vt:lpstr>
      <vt:lpstr>Apresentação do PowerPoint</vt:lpstr>
      <vt:lpstr>Apresentação do PowerPoint</vt:lpstr>
      <vt:lpstr>Apresentação do PowerPoint</vt:lpstr>
      <vt:lpstr>Apresentação do PowerPoint</vt:lpstr>
      <vt:lpstr>INOVACRED - Abrangência do Programa </vt:lpstr>
      <vt:lpstr>Financiamento Reembolsável</vt:lpstr>
      <vt:lpstr>Visão Orçamentária – FNDCT</vt:lpstr>
      <vt:lpstr>Visão Financeira – FNDCT</vt:lpstr>
      <vt:lpstr>Reflexão</vt:lpstr>
      <vt:lpstr>Evolução Tecnológica</vt:lpstr>
      <vt:lpstr>Reflexão - Panorama geral da C,T&amp;I no Brasil</vt:lpstr>
      <vt:lpstr>Reflexão - Panorama geral da C,T&amp;I no Brasil</vt:lpstr>
      <vt:lpstr>Reflexão - Panorama geral da C,T&amp;I no Brasil</vt:lpstr>
      <vt:lpstr>Reflexão - Panorama geral da C,T&amp;I no Brasil</vt:lpstr>
      <vt:lpstr>Reflexão - Panorama geral da C,T&amp;I no Brasil</vt:lpstr>
      <vt:lpstr>Reflexão - Panorama geral da C,T&amp;I no Brasil</vt:lpstr>
      <vt:lpstr>Reflexão - Panorama geral da C,T&amp;I no Brasil</vt:lpstr>
      <vt:lpstr>Apresentação do PowerPoint</vt:lpstr>
      <vt:lpstr>Novo foco do MCTIC</vt:lpstr>
      <vt:lpstr>Novo foco do MCTIC</vt:lpstr>
      <vt:lpstr>Apresentação do PowerPoint</vt:lpstr>
      <vt:lpstr>Mapa da Inovação</vt:lpstr>
    </vt:vector>
  </TitlesOfParts>
  <Company>Ana Couto Branding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Camila Moletta</dc:creator>
  <cp:lastModifiedBy>Windows User</cp:lastModifiedBy>
  <cp:revision>258</cp:revision>
  <dcterms:created xsi:type="dcterms:W3CDTF">2013-11-12T13:20:39Z</dcterms:created>
  <dcterms:modified xsi:type="dcterms:W3CDTF">2019-06-11T15:22:45Z</dcterms:modified>
</cp:coreProperties>
</file>